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notesMasterIdLst>
    <p:notesMasterId r:id="rId16"/>
  </p:notesMasterIdLst>
  <p:handoutMasterIdLst>
    <p:handoutMasterId r:id="rId17"/>
  </p:handoutMasterIdLst>
  <p:sldIdLst>
    <p:sldId id="257" r:id="rId2"/>
    <p:sldId id="276" r:id="rId3"/>
    <p:sldId id="258" r:id="rId4"/>
    <p:sldId id="277" r:id="rId5"/>
    <p:sldId id="278" r:id="rId6"/>
    <p:sldId id="279" r:id="rId7"/>
    <p:sldId id="280" r:id="rId8"/>
    <p:sldId id="281" r:id="rId9"/>
    <p:sldId id="282" r:id="rId10"/>
    <p:sldId id="283" r:id="rId11"/>
    <p:sldId id="284" r:id="rId12"/>
    <p:sldId id="271" r:id="rId13"/>
    <p:sldId id="272" r:id="rId14"/>
    <p:sldId id="273"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FCF"/>
    <a:srgbClr val="F030FF"/>
    <a:srgbClr val="FF6FCF"/>
    <a:srgbClr val="FFF6B6"/>
    <a:srgbClr val="D283CC"/>
    <a:srgbClr val="54FF9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5" d="100"/>
          <a:sy n="65" d="100"/>
        </p:scale>
        <p:origin x="1536"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B9C3698-52EF-F64E-867E-D5EAA3927A66}" type="datetimeFigureOut">
              <a:rPr lang="en-US" smtClean="0"/>
              <a:t>10/4/2014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2F0FD8B-C447-5941-B2D9-B627D57A7E0F}" type="slidenum">
              <a:rPr lang="en-US" smtClean="0"/>
              <a:t>‹#›</a:t>
            </a:fld>
            <a:endParaRPr lang="en-US"/>
          </a:p>
        </p:txBody>
      </p:sp>
    </p:spTree>
    <p:extLst>
      <p:ext uri="{BB962C8B-B14F-4D97-AF65-F5344CB8AC3E}">
        <p14:creationId xmlns:p14="http://schemas.microsoft.com/office/powerpoint/2010/main" val="217865918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F9637B-6492-4449-82F0-F57AA169252A}" type="datetimeFigureOut">
              <a:rPr lang="en-US" smtClean="0"/>
              <a:t>10/4/2014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D574CD-9164-E649-8B25-F61B27363A99}" type="slidenum">
              <a:rPr lang="en-US" smtClean="0"/>
              <a:t>‹#›</a:t>
            </a:fld>
            <a:endParaRPr lang="en-US"/>
          </a:p>
        </p:txBody>
      </p:sp>
    </p:spTree>
    <p:extLst>
      <p:ext uri="{BB962C8B-B14F-4D97-AF65-F5344CB8AC3E}">
        <p14:creationId xmlns:p14="http://schemas.microsoft.com/office/powerpoint/2010/main" val="36831507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B1A6F8-78E1-4946-B440-1327EEA603C8}" type="slidenum">
              <a:rPr lang="en-US" smtClean="0"/>
              <a:pPr/>
              <a:t>1</a:t>
            </a:fld>
            <a:endParaRPr lang="en-US"/>
          </a:p>
        </p:txBody>
      </p:sp>
    </p:spTree>
    <p:extLst>
      <p:ext uri="{BB962C8B-B14F-4D97-AF65-F5344CB8AC3E}">
        <p14:creationId xmlns:p14="http://schemas.microsoft.com/office/powerpoint/2010/main" val="3364887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12</a:t>
            </a:fld>
            <a:endParaRPr lang="en-US"/>
          </a:p>
        </p:txBody>
      </p:sp>
    </p:spTree>
    <p:extLst>
      <p:ext uri="{BB962C8B-B14F-4D97-AF65-F5344CB8AC3E}">
        <p14:creationId xmlns:p14="http://schemas.microsoft.com/office/powerpoint/2010/main" val="3411027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13</a:t>
            </a:fld>
            <a:endParaRPr lang="en-US"/>
          </a:p>
        </p:txBody>
      </p:sp>
    </p:spTree>
    <p:extLst>
      <p:ext uri="{BB962C8B-B14F-4D97-AF65-F5344CB8AC3E}">
        <p14:creationId xmlns:p14="http://schemas.microsoft.com/office/powerpoint/2010/main" val="2394693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14</a:t>
            </a:fld>
            <a:endParaRPr lang="en-US"/>
          </a:p>
        </p:txBody>
      </p:sp>
    </p:spTree>
    <p:extLst>
      <p:ext uri="{BB962C8B-B14F-4D97-AF65-F5344CB8AC3E}">
        <p14:creationId xmlns:p14="http://schemas.microsoft.com/office/powerpoint/2010/main" val="1864917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FDDC705-CCE5-4F83-A315-6968465AAD2A}" type="datetime1">
              <a:rPr lang="en-US" smtClean="0"/>
              <a:t>10/4/2014</a:t>
            </a:fld>
            <a:endParaRPr lang="en-US"/>
          </a:p>
        </p:txBody>
      </p:sp>
      <p:sp>
        <p:nvSpPr>
          <p:cNvPr id="5" name="Footer Placeholder 4"/>
          <p:cNvSpPr>
            <a:spLocks noGrp="1"/>
          </p:cNvSpPr>
          <p:nvPr>
            <p:ph type="ftr" sz="quarter" idx="11"/>
          </p:nvPr>
        </p:nvSpPr>
        <p:spPr/>
        <p:txBody>
          <a:bodyPr/>
          <a:lstStyle/>
          <a:p>
            <a:r>
              <a:rPr lang="en-US" smtClean="0"/>
              <a:t>5th Grade Module 2 – Lesson 28</a:t>
            </a:r>
            <a:endParaRPr lang="en-US"/>
          </a:p>
        </p:txBody>
      </p:sp>
      <p:sp>
        <p:nvSpPr>
          <p:cNvPr id="6" name="Slide Number Placeholder 5"/>
          <p:cNvSpPr>
            <a:spLocks noGrp="1"/>
          </p:cNvSpPr>
          <p:nvPr>
            <p:ph type="sldNum" sz="quarter" idx="12"/>
          </p:nvPr>
        </p:nvSpPr>
        <p:spPr/>
        <p:txBody>
          <a:bodyPr/>
          <a:lstStyle/>
          <a:p>
            <a:fld id="{D1A70DB1-8114-1D42-B458-DEEFE2F0C434}" type="slidenum">
              <a:rPr lang="en-US" smtClean="0"/>
              <a:t>‹#›</a:t>
            </a:fld>
            <a:endParaRPr lang="en-US"/>
          </a:p>
        </p:txBody>
      </p:sp>
    </p:spTree>
    <p:extLst>
      <p:ext uri="{BB962C8B-B14F-4D97-AF65-F5344CB8AC3E}">
        <p14:creationId xmlns:p14="http://schemas.microsoft.com/office/powerpoint/2010/main" val="12044274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B02552-FE35-499F-9F93-DDAE1B5884B3}" type="datetime1">
              <a:rPr lang="en-US" smtClean="0"/>
              <a:t>10/4/2014</a:t>
            </a:fld>
            <a:endParaRPr lang="en-US"/>
          </a:p>
        </p:txBody>
      </p:sp>
      <p:sp>
        <p:nvSpPr>
          <p:cNvPr id="5" name="Footer Placeholder 4"/>
          <p:cNvSpPr>
            <a:spLocks noGrp="1"/>
          </p:cNvSpPr>
          <p:nvPr>
            <p:ph type="ftr" sz="quarter" idx="11"/>
          </p:nvPr>
        </p:nvSpPr>
        <p:spPr/>
        <p:txBody>
          <a:bodyPr/>
          <a:lstStyle/>
          <a:p>
            <a:r>
              <a:rPr lang="en-US" smtClean="0"/>
              <a:t>5th Grade Module 2 – Lesson 28</a:t>
            </a:r>
            <a:endParaRPr lang="en-US"/>
          </a:p>
        </p:txBody>
      </p:sp>
      <p:sp>
        <p:nvSpPr>
          <p:cNvPr id="6" name="Slide Number Placeholder 5"/>
          <p:cNvSpPr>
            <a:spLocks noGrp="1"/>
          </p:cNvSpPr>
          <p:nvPr>
            <p:ph type="sldNum" sz="quarter" idx="12"/>
          </p:nvPr>
        </p:nvSpPr>
        <p:spPr/>
        <p:txBody>
          <a:bodyPr/>
          <a:lstStyle/>
          <a:p>
            <a:fld id="{D1A70DB1-8114-1D42-B458-DEEFE2F0C434}" type="slidenum">
              <a:rPr lang="en-US" smtClean="0"/>
              <a:t>‹#›</a:t>
            </a:fld>
            <a:endParaRPr lang="en-US"/>
          </a:p>
        </p:txBody>
      </p:sp>
    </p:spTree>
    <p:extLst>
      <p:ext uri="{BB962C8B-B14F-4D97-AF65-F5344CB8AC3E}">
        <p14:creationId xmlns:p14="http://schemas.microsoft.com/office/powerpoint/2010/main" val="8680782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A05FA45-BEEA-48F7-9B84-C020D6E30A27}" type="datetime1">
              <a:rPr lang="en-US" smtClean="0"/>
              <a:t>10/4/2014</a:t>
            </a:fld>
            <a:endParaRPr lang="en-US"/>
          </a:p>
        </p:txBody>
      </p:sp>
      <p:sp>
        <p:nvSpPr>
          <p:cNvPr id="5" name="Footer Placeholder 4"/>
          <p:cNvSpPr>
            <a:spLocks noGrp="1"/>
          </p:cNvSpPr>
          <p:nvPr>
            <p:ph type="ftr" sz="quarter" idx="11"/>
          </p:nvPr>
        </p:nvSpPr>
        <p:spPr/>
        <p:txBody>
          <a:bodyPr/>
          <a:lstStyle/>
          <a:p>
            <a:r>
              <a:rPr lang="en-US" smtClean="0"/>
              <a:t>5th Grade Module 2 – Lesson 28</a:t>
            </a:r>
            <a:endParaRPr lang="en-US"/>
          </a:p>
        </p:txBody>
      </p:sp>
      <p:sp>
        <p:nvSpPr>
          <p:cNvPr id="6" name="Slide Number Placeholder 5"/>
          <p:cNvSpPr>
            <a:spLocks noGrp="1"/>
          </p:cNvSpPr>
          <p:nvPr>
            <p:ph type="sldNum" sz="quarter" idx="12"/>
          </p:nvPr>
        </p:nvSpPr>
        <p:spPr/>
        <p:txBody>
          <a:bodyPr/>
          <a:lstStyle/>
          <a:p>
            <a:fld id="{D1A70DB1-8114-1D42-B458-DEEFE2F0C434}" type="slidenum">
              <a:rPr lang="en-US" smtClean="0"/>
              <a:t>‹#›</a:t>
            </a:fld>
            <a:endParaRPr lang="en-US"/>
          </a:p>
        </p:txBody>
      </p:sp>
    </p:spTree>
    <p:extLst>
      <p:ext uri="{BB962C8B-B14F-4D97-AF65-F5344CB8AC3E}">
        <p14:creationId xmlns:p14="http://schemas.microsoft.com/office/powerpoint/2010/main" val="847395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BA77EA-A467-4EEB-873A-AF1CC4955FAC}" type="datetime1">
              <a:rPr lang="en-US" smtClean="0"/>
              <a:t>10/4/2014</a:t>
            </a:fld>
            <a:endParaRPr lang="en-US"/>
          </a:p>
        </p:txBody>
      </p:sp>
      <p:sp>
        <p:nvSpPr>
          <p:cNvPr id="5" name="Footer Placeholder 4"/>
          <p:cNvSpPr>
            <a:spLocks noGrp="1"/>
          </p:cNvSpPr>
          <p:nvPr>
            <p:ph type="ftr" sz="quarter" idx="11"/>
          </p:nvPr>
        </p:nvSpPr>
        <p:spPr/>
        <p:txBody>
          <a:bodyPr/>
          <a:lstStyle/>
          <a:p>
            <a:r>
              <a:rPr lang="en-US" smtClean="0"/>
              <a:t>5th Grade Module 2 – Lesson 28</a:t>
            </a:r>
            <a:endParaRPr lang="en-US"/>
          </a:p>
        </p:txBody>
      </p:sp>
      <p:sp>
        <p:nvSpPr>
          <p:cNvPr id="6" name="Slide Number Placeholder 5"/>
          <p:cNvSpPr>
            <a:spLocks noGrp="1"/>
          </p:cNvSpPr>
          <p:nvPr>
            <p:ph type="sldNum" sz="quarter" idx="12"/>
          </p:nvPr>
        </p:nvSpPr>
        <p:spPr/>
        <p:txBody>
          <a:bodyPr/>
          <a:lstStyle/>
          <a:p>
            <a:fld id="{D1A70DB1-8114-1D42-B458-DEEFE2F0C434}" type="slidenum">
              <a:rPr lang="en-US" smtClean="0"/>
              <a:t>‹#›</a:t>
            </a:fld>
            <a:endParaRPr lang="en-US"/>
          </a:p>
        </p:txBody>
      </p:sp>
    </p:spTree>
    <p:extLst>
      <p:ext uri="{BB962C8B-B14F-4D97-AF65-F5344CB8AC3E}">
        <p14:creationId xmlns:p14="http://schemas.microsoft.com/office/powerpoint/2010/main" val="3709732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502D63-9743-4423-A60D-F1356E87EFEC}" type="datetime1">
              <a:rPr lang="en-US" smtClean="0"/>
              <a:t>10/4/2014</a:t>
            </a:fld>
            <a:endParaRPr lang="en-US"/>
          </a:p>
        </p:txBody>
      </p:sp>
      <p:sp>
        <p:nvSpPr>
          <p:cNvPr id="5" name="Footer Placeholder 4"/>
          <p:cNvSpPr>
            <a:spLocks noGrp="1"/>
          </p:cNvSpPr>
          <p:nvPr>
            <p:ph type="ftr" sz="quarter" idx="11"/>
          </p:nvPr>
        </p:nvSpPr>
        <p:spPr/>
        <p:txBody>
          <a:bodyPr/>
          <a:lstStyle/>
          <a:p>
            <a:r>
              <a:rPr lang="en-US" smtClean="0"/>
              <a:t>5th Grade Module 2 – Lesson 28</a:t>
            </a:r>
            <a:endParaRPr lang="en-US"/>
          </a:p>
        </p:txBody>
      </p:sp>
      <p:sp>
        <p:nvSpPr>
          <p:cNvPr id="6" name="Slide Number Placeholder 5"/>
          <p:cNvSpPr>
            <a:spLocks noGrp="1"/>
          </p:cNvSpPr>
          <p:nvPr>
            <p:ph type="sldNum" sz="quarter" idx="12"/>
          </p:nvPr>
        </p:nvSpPr>
        <p:spPr/>
        <p:txBody>
          <a:bodyPr/>
          <a:lstStyle/>
          <a:p>
            <a:fld id="{D1A70DB1-8114-1D42-B458-DEEFE2F0C434}" type="slidenum">
              <a:rPr lang="en-US" smtClean="0"/>
              <a:t>‹#›</a:t>
            </a:fld>
            <a:endParaRPr lang="en-US"/>
          </a:p>
        </p:txBody>
      </p:sp>
    </p:spTree>
    <p:extLst>
      <p:ext uri="{BB962C8B-B14F-4D97-AF65-F5344CB8AC3E}">
        <p14:creationId xmlns:p14="http://schemas.microsoft.com/office/powerpoint/2010/main" val="910367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75A0D98-8905-4886-AA76-399BE0E20E52}" type="datetime1">
              <a:rPr lang="en-US" smtClean="0"/>
              <a:t>10/4/2014</a:t>
            </a:fld>
            <a:endParaRPr lang="en-US"/>
          </a:p>
        </p:txBody>
      </p:sp>
      <p:sp>
        <p:nvSpPr>
          <p:cNvPr id="6" name="Footer Placeholder 5"/>
          <p:cNvSpPr>
            <a:spLocks noGrp="1"/>
          </p:cNvSpPr>
          <p:nvPr>
            <p:ph type="ftr" sz="quarter" idx="11"/>
          </p:nvPr>
        </p:nvSpPr>
        <p:spPr/>
        <p:txBody>
          <a:bodyPr/>
          <a:lstStyle/>
          <a:p>
            <a:r>
              <a:rPr lang="en-US" smtClean="0"/>
              <a:t>5th Grade Module 2 – Lesson 28</a:t>
            </a:r>
            <a:endParaRPr lang="en-US"/>
          </a:p>
        </p:txBody>
      </p:sp>
      <p:sp>
        <p:nvSpPr>
          <p:cNvPr id="7" name="Slide Number Placeholder 6"/>
          <p:cNvSpPr>
            <a:spLocks noGrp="1"/>
          </p:cNvSpPr>
          <p:nvPr>
            <p:ph type="sldNum" sz="quarter" idx="12"/>
          </p:nvPr>
        </p:nvSpPr>
        <p:spPr/>
        <p:txBody>
          <a:bodyPr/>
          <a:lstStyle/>
          <a:p>
            <a:fld id="{D1A70DB1-8114-1D42-B458-DEEFE2F0C434}" type="slidenum">
              <a:rPr lang="en-US" smtClean="0"/>
              <a:t>‹#›</a:t>
            </a:fld>
            <a:endParaRPr lang="en-US"/>
          </a:p>
        </p:txBody>
      </p:sp>
    </p:spTree>
    <p:extLst>
      <p:ext uri="{BB962C8B-B14F-4D97-AF65-F5344CB8AC3E}">
        <p14:creationId xmlns:p14="http://schemas.microsoft.com/office/powerpoint/2010/main" val="25894464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06FCD1F-EBCD-44CB-B9A5-9DC4039ECCC1}" type="datetime1">
              <a:rPr lang="en-US" smtClean="0"/>
              <a:t>10/4/2014</a:t>
            </a:fld>
            <a:endParaRPr lang="en-US"/>
          </a:p>
        </p:txBody>
      </p:sp>
      <p:sp>
        <p:nvSpPr>
          <p:cNvPr id="8" name="Footer Placeholder 7"/>
          <p:cNvSpPr>
            <a:spLocks noGrp="1"/>
          </p:cNvSpPr>
          <p:nvPr>
            <p:ph type="ftr" sz="quarter" idx="11"/>
          </p:nvPr>
        </p:nvSpPr>
        <p:spPr/>
        <p:txBody>
          <a:bodyPr/>
          <a:lstStyle/>
          <a:p>
            <a:r>
              <a:rPr lang="en-US" smtClean="0"/>
              <a:t>5th Grade Module 2 – Lesson 28</a:t>
            </a:r>
            <a:endParaRPr lang="en-US"/>
          </a:p>
        </p:txBody>
      </p:sp>
      <p:sp>
        <p:nvSpPr>
          <p:cNvPr id="9" name="Slide Number Placeholder 8"/>
          <p:cNvSpPr>
            <a:spLocks noGrp="1"/>
          </p:cNvSpPr>
          <p:nvPr>
            <p:ph type="sldNum" sz="quarter" idx="12"/>
          </p:nvPr>
        </p:nvSpPr>
        <p:spPr/>
        <p:txBody>
          <a:bodyPr/>
          <a:lstStyle/>
          <a:p>
            <a:fld id="{D1A70DB1-8114-1D42-B458-DEEFE2F0C434}" type="slidenum">
              <a:rPr lang="en-US" smtClean="0"/>
              <a:t>‹#›</a:t>
            </a:fld>
            <a:endParaRPr lang="en-US"/>
          </a:p>
        </p:txBody>
      </p:sp>
    </p:spTree>
    <p:extLst>
      <p:ext uri="{BB962C8B-B14F-4D97-AF65-F5344CB8AC3E}">
        <p14:creationId xmlns:p14="http://schemas.microsoft.com/office/powerpoint/2010/main" val="2190512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A03EEDF-86D7-43E5-A6CD-FC4DDD9E2794}" type="datetime1">
              <a:rPr lang="en-US" smtClean="0"/>
              <a:t>10/4/2014</a:t>
            </a:fld>
            <a:endParaRPr lang="en-US"/>
          </a:p>
        </p:txBody>
      </p:sp>
      <p:sp>
        <p:nvSpPr>
          <p:cNvPr id="4" name="Footer Placeholder 3"/>
          <p:cNvSpPr>
            <a:spLocks noGrp="1"/>
          </p:cNvSpPr>
          <p:nvPr>
            <p:ph type="ftr" sz="quarter" idx="11"/>
          </p:nvPr>
        </p:nvSpPr>
        <p:spPr/>
        <p:txBody>
          <a:bodyPr/>
          <a:lstStyle/>
          <a:p>
            <a:r>
              <a:rPr lang="en-US" smtClean="0"/>
              <a:t>5th Grade Module 2 – Lesson 28</a:t>
            </a:r>
            <a:endParaRPr lang="en-US"/>
          </a:p>
        </p:txBody>
      </p:sp>
      <p:sp>
        <p:nvSpPr>
          <p:cNvPr id="5" name="Slide Number Placeholder 4"/>
          <p:cNvSpPr>
            <a:spLocks noGrp="1"/>
          </p:cNvSpPr>
          <p:nvPr>
            <p:ph type="sldNum" sz="quarter" idx="12"/>
          </p:nvPr>
        </p:nvSpPr>
        <p:spPr/>
        <p:txBody>
          <a:bodyPr/>
          <a:lstStyle/>
          <a:p>
            <a:fld id="{D1A70DB1-8114-1D42-B458-DEEFE2F0C434}" type="slidenum">
              <a:rPr lang="en-US" smtClean="0"/>
              <a:t>‹#›</a:t>
            </a:fld>
            <a:endParaRPr lang="en-US"/>
          </a:p>
        </p:txBody>
      </p:sp>
    </p:spTree>
    <p:extLst>
      <p:ext uri="{BB962C8B-B14F-4D97-AF65-F5344CB8AC3E}">
        <p14:creationId xmlns:p14="http://schemas.microsoft.com/office/powerpoint/2010/main" val="2614612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F16408-4F08-4541-9E3B-C98BBF110622}" type="datetime1">
              <a:rPr lang="en-US" smtClean="0"/>
              <a:t>10/4/2014</a:t>
            </a:fld>
            <a:endParaRPr lang="en-US"/>
          </a:p>
        </p:txBody>
      </p:sp>
      <p:sp>
        <p:nvSpPr>
          <p:cNvPr id="3" name="Footer Placeholder 2"/>
          <p:cNvSpPr>
            <a:spLocks noGrp="1"/>
          </p:cNvSpPr>
          <p:nvPr>
            <p:ph type="ftr" sz="quarter" idx="11"/>
          </p:nvPr>
        </p:nvSpPr>
        <p:spPr/>
        <p:txBody>
          <a:bodyPr/>
          <a:lstStyle/>
          <a:p>
            <a:r>
              <a:rPr lang="en-US" smtClean="0"/>
              <a:t>5th Grade Module 2 – Lesson 28</a:t>
            </a:r>
            <a:endParaRPr lang="en-US"/>
          </a:p>
        </p:txBody>
      </p:sp>
      <p:sp>
        <p:nvSpPr>
          <p:cNvPr id="4" name="Slide Number Placeholder 3"/>
          <p:cNvSpPr>
            <a:spLocks noGrp="1"/>
          </p:cNvSpPr>
          <p:nvPr>
            <p:ph type="sldNum" sz="quarter" idx="12"/>
          </p:nvPr>
        </p:nvSpPr>
        <p:spPr/>
        <p:txBody>
          <a:bodyPr/>
          <a:lstStyle/>
          <a:p>
            <a:fld id="{D1A70DB1-8114-1D42-B458-DEEFE2F0C434}" type="slidenum">
              <a:rPr lang="en-US" smtClean="0"/>
              <a:t>‹#›</a:t>
            </a:fld>
            <a:endParaRPr lang="en-US"/>
          </a:p>
        </p:txBody>
      </p:sp>
    </p:spTree>
    <p:extLst>
      <p:ext uri="{BB962C8B-B14F-4D97-AF65-F5344CB8AC3E}">
        <p14:creationId xmlns:p14="http://schemas.microsoft.com/office/powerpoint/2010/main" val="36757554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02A7DC-CE8A-4751-BD61-F33FEC2C5027}" type="datetime1">
              <a:rPr lang="en-US" smtClean="0"/>
              <a:t>10/4/2014</a:t>
            </a:fld>
            <a:endParaRPr lang="en-US"/>
          </a:p>
        </p:txBody>
      </p:sp>
      <p:sp>
        <p:nvSpPr>
          <p:cNvPr id="6" name="Footer Placeholder 5"/>
          <p:cNvSpPr>
            <a:spLocks noGrp="1"/>
          </p:cNvSpPr>
          <p:nvPr>
            <p:ph type="ftr" sz="quarter" idx="11"/>
          </p:nvPr>
        </p:nvSpPr>
        <p:spPr/>
        <p:txBody>
          <a:bodyPr/>
          <a:lstStyle/>
          <a:p>
            <a:r>
              <a:rPr lang="en-US" smtClean="0"/>
              <a:t>5th Grade Module 2 – Lesson 28</a:t>
            </a:r>
            <a:endParaRPr lang="en-US"/>
          </a:p>
        </p:txBody>
      </p:sp>
      <p:sp>
        <p:nvSpPr>
          <p:cNvPr id="7" name="Slide Number Placeholder 6"/>
          <p:cNvSpPr>
            <a:spLocks noGrp="1"/>
          </p:cNvSpPr>
          <p:nvPr>
            <p:ph type="sldNum" sz="quarter" idx="12"/>
          </p:nvPr>
        </p:nvSpPr>
        <p:spPr/>
        <p:txBody>
          <a:bodyPr/>
          <a:lstStyle/>
          <a:p>
            <a:fld id="{D1A70DB1-8114-1D42-B458-DEEFE2F0C434}" type="slidenum">
              <a:rPr lang="en-US" smtClean="0"/>
              <a:t>‹#›</a:t>
            </a:fld>
            <a:endParaRPr lang="en-US"/>
          </a:p>
        </p:txBody>
      </p:sp>
    </p:spTree>
    <p:extLst>
      <p:ext uri="{BB962C8B-B14F-4D97-AF65-F5344CB8AC3E}">
        <p14:creationId xmlns:p14="http://schemas.microsoft.com/office/powerpoint/2010/main" val="32713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5F672E-2283-43C3-A8E4-373B155B5DC8}" type="datetime1">
              <a:rPr lang="en-US" smtClean="0"/>
              <a:t>10/4/2014</a:t>
            </a:fld>
            <a:endParaRPr lang="en-US"/>
          </a:p>
        </p:txBody>
      </p:sp>
      <p:sp>
        <p:nvSpPr>
          <p:cNvPr id="6" name="Footer Placeholder 5"/>
          <p:cNvSpPr>
            <a:spLocks noGrp="1"/>
          </p:cNvSpPr>
          <p:nvPr>
            <p:ph type="ftr" sz="quarter" idx="11"/>
          </p:nvPr>
        </p:nvSpPr>
        <p:spPr/>
        <p:txBody>
          <a:bodyPr/>
          <a:lstStyle/>
          <a:p>
            <a:r>
              <a:rPr lang="en-US" smtClean="0"/>
              <a:t>5th Grade Module 2 – Lesson 28</a:t>
            </a:r>
            <a:endParaRPr lang="en-US"/>
          </a:p>
        </p:txBody>
      </p:sp>
      <p:sp>
        <p:nvSpPr>
          <p:cNvPr id="7" name="Slide Number Placeholder 6"/>
          <p:cNvSpPr>
            <a:spLocks noGrp="1"/>
          </p:cNvSpPr>
          <p:nvPr>
            <p:ph type="sldNum" sz="quarter" idx="12"/>
          </p:nvPr>
        </p:nvSpPr>
        <p:spPr/>
        <p:txBody>
          <a:bodyPr/>
          <a:lstStyle/>
          <a:p>
            <a:fld id="{D1A70DB1-8114-1D42-B458-DEEFE2F0C434}" type="slidenum">
              <a:rPr lang="en-US" smtClean="0"/>
              <a:t>‹#›</a:t>
            </a:fld>
            <a:endParaRPr lang="en-US"/>
          </a:p>
        </p:txBody>
      </p:sp>
    </p:spTree>
    <p:extLst>
      <p:ext uri="{BB962C8B-B14F-4D97-AF65-F5344CB8AC3E}">
        <p14:creationId xmlns:p14="http://schemas.microsoft.com/office/powerpoint/2010/main" val="2525638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E6C928-8839-4EE2-B735-9122A554F9F0}" type="datetime1">
              <a:rPr lang="en-US" smtClean="0"/>
              <a:t>10/4/2014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5th Grade Module 2 – Lesson 28</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A70DB1-8114-1D42-B458-DEEFE2F0C434}" type="slidenum">
              <a:rPr lang="en-US" smtClean="0"/>
              <a:t>‹#›</a:t>
            </a:fld>
            <a:endParaRPr lang="en-US"/>
          </a:p>
        </p:txBody>
      </p:sp>
    </p:spTree>
    <p:extLst>
      <p:ext uri="{BB962C8B-B14F-4D97-AF65-F5344CB8AC3E}">
        <p14:creationId xmlns:p14="http://schemas.microsoft.com/office/powerpoint/2010/main" val="219290332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google.com/url?sa=i&amp;rct=j&amp;q=word+problems&amp;source=images&amp;cd=&amp;cad=rja&amp;uact=8&amp;docid=S2AErcJ1LYehPM&amp;tbnid=4wVeOuK3GiVErM:&amp;ved=0CAcQjRw&amp;url=http://smilingandshininginsecondgrade.blogspot.com/2013/05/word-problems-for-second-grade.html&amp;ei=faQqVNevAYvygwS4rIHoDw&amp;bvm=bv.76477589,d.cWc&amp;psig=AFQjCNGcpTJUMwUbLRWegOKXBOGbbGJxsQ&amp;ust=1412167148426836"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3741" y="513628"/>
            <a:ext cx="7999512" cy="3156400"/>
          </a:xfrm>
        </p:spPr>
        <p:style>
          <a:lnRef idx="2">
            <a:schemeClr val="accent3"/>
          </a:lnRef>
          <a:fillRef idx="1">
            <a:schemeClr val="lt1"/>
          </a:fillRef>
          <a:effectRef idx="0">
            <a:schemeClr val="accent3"/>
          </a:effectRef>
          <a:fontRef idx="minor">
            <a:schemeClr val="dk1"/>
          </a:fontRef>
        </p:style>
        <p:txBody>
          <a:bodyPr>
            <a:normAutofit/>
          </a:bodyPr>
          <a:lstStyle/>
          <a:p>
            <a:r>
              <a:rPr lang="en-US" sz="3600" dirty="0" smtClean="0">
                <a:latin typeface="Century Gothic" pitchFamily="34" charset="0"/>
              </a:rPr>
              <a:t>Lesson 28: I can solve division word problems involving multi-digit division with group size unknown and the number of groups unknown.</a:t>
            </a:r>
            <a:endParaRPr lang="en-US" sz="3600" dirty="0">
              <a:latin typeface="Century Gothic" pitchFamily="34" charset="0"/>
            </a:endParaRPr>
          </a:p>
        </p:txBody>
      </p:sp>
      <p:sp>
        <p:nvSpPr>
          <p:cNvPr id="4" name="Footer Placeholder 3"/>
          <p:cNvSpPr>
            <a:spLocks noGrp="1"/>
          </p:cNvSpPr>
          <p:nvPr>
            <p:ph type="ftr" sz="quarter" idx="11"/>
          </p:nvPr>
        </p:nvSpPr>
        <p:spPr/>
        <p:txBody>
          <a:bodyPr/>
          <a:lstStyle/>
          <a:p>
            <a:r>
              <a:rPr lang="en-US" smtClean="0"/>
              <a:t>5th Grade Module 2 – Lesson 28</a:t>
            </a:r>
            <a:endParaRPr lang="en-US" dirty="0" smtClean="0"/>
          </a:p>
        </p:txBody>
      </p:sp>
      <p:pic>
        <p:nvPicPr>
          <p:cNvPr id="1026" name="Picture 2" descr="http://t2.gstatic.com/images?q=tbn:ANd9GcTeacQ7rBX-XplF5YxkhI9hk8SDksXKQKusWvPdJYbtxKa4nUUa8w:1.bp.blogspot.com/-LGoKxJFk8N0/UZgFeBbX_pI/AAAAAAAABpE/9BxKzIXYZSM/s1600/word%2Bproblems.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9844" y="3793823"/>
            <a:ext cx="1930215" cy="25625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88471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52700"/>
          </a:xfrm>
        </p:spPr>
        <p:txBody>
          <a:bodyPr/>
          <a:lstStyle/>
          <a:p>
            <a:r>
              <a:rPr lang="en-US" dirty="0" smtClean="0">
                <a:latin typeface="Century Gothic" pitchFamily="34" charset="0"/>
              </a:rPr>
              <a:t>Concept Development</a:t>
            </a:r>
            <a:endParaRPr lang="en-US" dirty="0">
              <a:latin typeface="Century Gothic" pitchFamily="34" charset="0"/>
            </a:endParaRPr>
          </a:p>
        </p:txBody>
      </p:sp>
      <p:sp>
        <p:nvSpPr>
          <p:cNvPr id="3" name="Content Placeholder 2"/>
          <p:cNvSpPr>
            <a:spLocks noGrp="1"/>
          </p:cNvSpPr>
          <p:nvPr>
            <p:ph idx="1"/>
          </p:nvPr>
        </p:nvSpPr>
        <p:spPr>
          <a:xfrm>
            <a:off x="491971" y="1156316"/>
            <a:ext cx="8229600" cy="5046145"/>
          </a:xfrm>
        </p:spPr>
        <p:style>
          <a:lnRef idx="2">
            <a:schemeClr val="accent2"/>
          </a:lnRef>
          <a:fillRef idx="1">
            <a:schemeClr val="lt1"/>
          </a:fillRef>
          <a:effectRef idx="0">
            <a:schemeClr val="accent2"/>
          </a:effectRef>
          <a:fontRef idx="minor">
            <a:schemeClr val="dk1"/>
          </a:fontRef>
        </p:style>
        <p:txBody>
          <a:bodyPr>
            <a:normAutofit/>
          </a:bodyPr>
          <a:lstStyle/>
          <a:p>
            <a:pPr marL="0" indent="0" algn="ctr">
              <a:buNone/>
            </a:pPr>
            <a:r>
              <a:rPr lang="en-US" sz="2400" dirty="0" smtClean="0">
                <a:latin typeface="Century Gothic" pitchFamily="34" charset="0"/>
              </a:rPr>
              <a:t>A load of bricks is twice as heavy as a load of sticks. The total weight of 4 loads of bricks and 4 loads of sticks is 771 kilograms. What is the total weight of 1 load of bricks and 3 loads of sticks?</a:t>
            </a:r>
            <a:endParaRPr lang="en-US" sz="2400" dirty="0">
              <a:latin typeface="Century Gothic" pitchFamily="34" charset="0"/>
            </a:endParaRPr>
          </a:p>
        </p:txBody>
      </p:sp>
      <p:sp>
        <p:nvSpPr>
          <p:cNvPr id="4" name="Footer Placeholder 3"/>
          <p:cNvSpPr>
            <a:spLocks noGrp="1"/>
          </p:cNvSpPr>
          <p:nvPr>
            <p:ph type="ftr" sz="quarter" idx="11"/>
          </p:nvPr>
        </p:nvSpPr>
        <p:spPr/>
        <p:txBody>
          <a:bodyPr/>
          <a:lstStyle/>
          <a:p>
            <a:r>
              <a:rPr lang="en-US" smtClean="0"/>
              <a:t>5th Grade Module 2 – Lesson 28</a:t>
            </a:r>
            <a:endParaRPr lang="en-US"/>
          </a:p>
        </p:txBody>
      </p:sp>
      <p:sp>
        <p:nvSpPr>
          <p:cNvPr id="5" name="TextBox 4"/>
          <p:cNvSpPr txBox="1"/>
          <p:nvPr/>
        </p:nvSpPr>
        <p:spPr>
          <a:xfrm>
            <a:off x="6241742" y="6202461"/>
            <a:ext cx="2689934" cy="307777"/>
          </a:xfrm>
          <a:prstGeom prst="rect">
            <a:avLst/>
          </a:prstGeom>
          <a:noFill/>
        </p:spPr>
        <p:txBody>
          <a:bodyPr wrap="square" rtlCol="0">
            <a:spAutoFit/>
          </a:bodyPr>
          <a:lstStyle/>
          <a:p>
            <a:r>
              <a:rPr lang="en-US" sz="1400" dirty="0" smtClean="0">
                <a:latin typeface="Century Gothic" pitchFamily="34" charset="0"/>
              </a:rPr>
              <a:t>Solution on next slide…</a:t>
            </a:r>
            <a:endParaRPr lang="en-US" sz="1400" dirty="0">
              <a:latin typeface="Century Gothic" pitchFamily="34" charset="0"/>
            </a:endParaRPr>
          </a:p>
        </p:txBody>
      </p:sp>
    </p:spTree>
    <p:extLst>
      <p:ext uri="{BB962C8B-B14F-4D97-AF65-F5344CB8AC3E}">
        <p14:creationId xmlns:p14="http://schemas.microsoft.com/office/powerpoint/2010/main" val="10237181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5152" y="443775"/>
            <a:ext cx="8229600" cy="5673402"/>
          </a:xfrm>
        </p:spPr>
        <p:txBody>
          <a:bodyPr>
            <a:normAutofit/>
          </a:bodyPr>
          <a:lstStyle/>
          <a:p>
            <a:pPr marL="0" indent="0">
              <a:buNone/>
            </a:pPr>
            <a:r>
              <a:rPr lang="en-US" dirty="0" smtClean="0"/>
              <a:t>                                </a:t>
            </a:r>
            <a:endParaRPr lang="en-US" dirty="0"/>
          </a:p>
        </p:txBody>
      </p:sp>
      <p:sp>
        <p:nvSpPr>
          <p:cNvPr id="4" name="Footer Placeholder 3"/>
          <p:cNvSpPr>
            <a:spLocks noGrp="1"/>
          </p:cNvSpPr>
          <p:nvPr>
            <p:ph type="ftr" sz="quarter" idx="11"/>
          </p:nvPr>
        </p:nvSpPr>
        <p:spPr/>
        <p:txBody>
          <a:bodyPr/>
          <a:lstStyle/>
          <a:p>
            <a:r>
              <a:rPr lang="en-US" smtClean="0"/>
              <a:t>5th Grade Module 2 – Lesson 28</a:t>
            </a:r>
            <a:endParaRPr lang="en-US"/>
          </a:p>
        </p:txBody>
      </p:sp>
      <p:graphicFrame>
        <p:nvGraphicFramePr>
          <p:cNvPr id="2" name="Table 1"/>
          <p:cNvGraphicFramePr>
            <a:graphicFrameLocks noGrp="1"/>
          </p:cNvGraphicFramePr>
          <p:nvPr>
            <p:extLst>
              <p:ext uri="{D42A27DB-BD31-4B8C-83A1-F6EECF244321}">
                <p14:modId xmlns:p14="http://schemas.microsoft.com/office/powerpoint/2010/main" val="1981103704"/>
              </p:ext>
            </p:extLst>
          </p:nvPr>
        </p:nvGraphicFramePr>
        <p:xfrm>
          <a:off x="1833716" y="1367503"/>
          <a:ext cx="6096000" cy="370840"/>
        </p:xfrm>
        <a:graphic>
          <a:graphicData uri="http://schemas.openxmlformats.org/drawingml/2006/table">
            <a:tbl>
              <a:tblPr firstRow="1" bandRow="1">
                <a:tableStyleId>{5C22544A-7EE6-4342-B048-85BDC9FD1C3A}</a:tableStyleId>
              </a:tblPr>
              <a:tblGrid>
                <a:gridCol w="762000"/>
                <a:gridCol w="762000"/>
                <a:gridCol w="762000"/>
                <a:gridCol w="762000"/>
                <a:gridCol w="762000"/>
                <a:gridCol w="762000"/>
                <a:gridCol w="762000"/>
                <a:gridCol w="762000"/>
              </a:tblGrid>
              <a:tr h="370840">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970275256"/>
              </p:ext>
            </p:extLst>
          </p:nvPr>
        </p:nvGraphicFramePr>
        <p:xfrm>
          <a:off x="1833716" y="2188523"/>
          <a:ext cx="3062748" cy="370840"/>
        </p:xfrm>
        <a:graphic>
          <a:graphicData uri="http://schemas.openxmlformats.org/drawingml/2006/table">
            <a:tbl>
              <a:tblPr firstRow="1" bandRow="1">
                <a:tableStyleId>{5C22544A-7EE6-4342-B048-85BDC9FD1C3A}</a:tableStyleId>
              </a:tblPr>
              <a:tblGrid>
                <a:gridCol w="765687"/>
                <a:gridCol w="765687"/>
                <a:gridCol w="765687"/>
                <a:gridCol w="765687"/>
              </a:tblGrid>
              <a:tr h="370840">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
        <p:nvSpPr>
          <p:cNvPr id="15" name="TextBox 14"/>
          <p:cNvSpPr txBox="1"/>
          <p:nvPr/>
        </p:nvSpPr>
        <p:spPr>
          <a:xfrm>
            <a:off x="132736" y="1291797"/>
            <a:ext cx="1578077"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800" dirty="0" smtClean="0"/>
              <a:t>Bricks</a:t>
            </a:r>
            <a:endParaRPr lang="en-US" sz="2800" dirty="0"/>
          </a:p>
        </p:txBody>
      </p:sp>
      <p:sp>
        <p:nvSpPr>
          <p:cNvPr id="21" name="TextBox 20"/>
          <p:cNvSpPr txBox="1"/>
          <p:nvPr/>
        </p:nvSpPr>
        <p:spPr>
          <a:xfrm>
            <a:off x="132736" y="2112333"/>
            <a:ext cx="1578077"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800" dirty="0" smtClean="0"/>
              <a:t>Sticks</a:t>
            </a:r>
            <a:endParaRPr lang="en-US" sz="2800" dirty="0"/>
          </a:p>
        </p:txBody>
      </p:sp>
      <p:sp>
        <p:nvSpPr>
          <p:cNvPr id="22" name="Right Brace 21"/>
          <p:cNvSpPr/>
          <p:nvPr/>
        </p:nvSpPr>
        <p:spPr>
          <a:xfrm>
            <a:off x="7945398" y="1184183"/>
            <a:ext cx="381590" cy="1474010"/>
          </a:xfrm>
          <a:prstGeom prst="rightBrace">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TextBox 22"/>
          <p:cNvSpPr txBox="1"/>
          <p:nvPr/>
        </p:nvSpPr>
        <p:spPr>
          <a:xfrm>
            <a:off x="8326988" y="1659578"/>
            <a:ext cx="761065"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800" dirty="0" smtClean="0"/>
              <a:t>771</a:t>
            </a:r>
            <a:endParaRPr lang="en-US" sz="2800" dirty="0"/>
          </a:p>
        </p:txBody>
      </p:sp>
      <p:sp>
        <p:nvSpPr>
          <p:cNvPr id="24" name="TextBox 23"/>
          <p:cNvSpPr txBox="1"/>
          <p:nvPr/>
        </p:nvSpPr>
        <p:spPr>
          <a:xfrm>
            <a:off x="2718619" y="3400865"/>
            <a:ext cx="3696929"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800" dirty="0" smtClean="0"/>
              <a:t>771 ÷ 12 = 64.25 </a:t>
            </a:r>
            <a:endParaRPr lang="en-US" sz="2800" dirty="0"/>
          </a:p>
        </p:txBody>
      </p:sp>
      <p:sp>
        <p:nvSpPr>
          <p:cNvPr id="25" name="TextBox 24"/>
          <p:cNvSpPr txBox="1"/>
          <p:nvPr/>
        </p:nvSpPr>
        <p:spPr>
          <a:xfrm>
            <a:off x="2718619" y="4163258"/>
            <a:ext cx="3696929"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800" dirty="0" smtClean="0"/>
              <a:t>64.25 x 5 = 321.25</a:t>
            </a:r>
            <a:endParaRPr lang="en-US" sz="2800" dirty="0"/>
          </a:p>
        </p:txBody>
      </p:sp>
      <p:sp>
        <p:nvSpPr>
          <p:cNvPr id="26" name="TextBox 25"/>
          <p:cNvSpPr txBox="1"/>
          <p:nvPr/>
        </p:nvSpPr>
        <p:spPr>
          <a:xfrm>
            <a:off x="2143430" y="4927058"/>
            <a:ext cx="4862053" cy="95410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800" dirty="0" smtClean="0"/>
              <a:t>One load of bricks and 3 loads of sticks weigh 321.25 kg.</a:t>
            </a:r>
            <a:endParaRPr lang="en-US" sz="2800" dirty="0"/>
          </a:p>
        </p:txBody>
      </p:sp>
    </p:spTree>
    <p:extLst>
      <p:ext uri="{BB962C8B-B14F-4D97-AF65-F5344CB8AC3E}">
        <p14:creationId xmlns:p14="http://schemas.microsoft.com/office/powerpoint/2010/main" val="28302767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01762"/>
          </a:xfrm>
          <a:solidFill>
            <a:srgbClr val="FF3FCF"/>
          </a:solidFill>
        </p:spPr>
        <p:style>
          <a:lnRef idx="1">
            <a:schemeClr val="accent4"/>
          </a:lnRef>
          <a:fillRef idx="2">
            <a:schemeClr val="accent4"/>
          </a:fillRef>
          <a:effectRef idx="1">
            <a:schemeClr val="accent4"/>
          </a:effectRef>
          <a:fontRef idx="minor">
            <a:schemeClr val="dk1"/>
          </a:fontRef>
        </p:style>
        <p:txBody>
          <a:bodyPr>
            <a:normAutofit fontScale="90000"/>
          </a:bodyPr>
          <a:lstStyle/>
          <a:p>
            <a:r>
              <a:rPr lang="en-US" dirty="0" smtClean="0">
                <a:latin typeface="Century Gothic" pitchFamily="34" charset="0"/>
              </a:rPr>
              <a:t>Get Ready to Complete the</a:t>
            </a:r>
            <a:br>
              <a:rPr lang="en-US" dirty="0" smtClean="0">
                <a:latin typeface="Century Gothic" pitchFamily="34" charset="0"/>
              </a:rPr>
            </a:br>
            <a:r>
              <a:rPr lang="en-US" dirty="0" smtClean="0">
                <a:latin typeface="Century Gothic" pitchFamily="34" charset="0"/>
              </a:rPr>
              <a:t>Problem Set on Your </a:t>
            </a:r>
            <a:r>
              <a:rPr lang="en-US" dirty="0">
                <a:latin typeface="Century Gothic" pitchFamily="34" charset="0"/>
              </a:rPr>
              <a:t>O</a:t>
            </a:r>
            <a:r>
              <a:rPr lang="en-US" dirty="0" smtClean="0">
                <a:latin typeface="Century Gothic" pitchFamily="34" charset="0"/>
              </a:rPr>
              <a:t>wn!</a:t>
            </a:r>
            <a:endParaRPr lang="en-US" dirty="0">
              <a:latin typeface="Century Gothic" pitchFamily="34" charset="0"/>
            </a:endParaRPr>
          </a:p>
        </p:txBody>
      </p:sp>
      <p:sp>
        <p:nvSpPr>
          <p:cNvPr id="3" name="Content Placeholder 2"/>
          <p:cNvSpPr>
            <a:spLocks noGrp="1"/>
          </p:cNvSpPr>
          <p:nvPr>
            <p:ph idx="1"/>
          </p:nvPr>
        </p:nvSpPr>
        <p:spPr>
          <a:xfrm>
            <a:off x="457200" y="1835073"/>
            <a:ext cx="8229600" cy="4095226"/>
          </a:xfrm>
        </p:spPr>
        <p:style>
          <a:lnRef idx="2">
            <a:schemeClr val="accent5"/>
          </a:lnRef>
          <a:fillRef idx="1">
            <a:schemeClr val="lt1"/>
          </a:fillRef>
          <a:effectRef idx="0">
            <a:schemeClr val="accent5"/>
          </a:effectRef>
          <a:fontRef idx="minor">
            <a:schemeClr val="dk1"/>
          </a:fontRef>
        </p:style>
        <p:txBody>
          <a:bodyPr>
            <a:normAutofit/>
          </a:bodyPr>
          <a:lstStyle/>
          <a:p>
            <a:pPr marL="0" indent="0" algn="ctr">
              <a:buNone/>
            </a:pPr>
            <a:endParaRPr lang="en-US" dirty="0" smtClean="0"/>
          </a:p>
          <a:p>
            <a:pPr marL="0" indent="0" algn="ctr">
              <a:buNone/>
            </a:pPr>
            <a:r>
              <a:rPr lang="en-US" dirty="0" smtClean="0">
                <a:latin typeface="Century Gothic" pitchFamily="34" charset="0"/>
              </a:rPr>
              <a:t>Complete Pages </a:t>
            </a:r>
            <a:r>
              <a:rPr lang="en-US" dirty="0" smtClean="0">
                <a:latin typeface="Century Gothic" pitchFamily="34" charset="0"/>
              </a:rPr>
              <a:t>2.H.10 </a:t>
            </a:r>
            <a:r>
              <a:rPr lang="en-US" dirty="0" smtClean="0">
                <a:latin typeface="Century Gothic" pitchFamily="34" charset="0"/>
              </a:rPr>
              <a:t>&amp; </a:t>
            </a:r>
            <a:r>
              <a:rPr lang="en-US" dirty="0" smtClean="0">
                <a:latin typeface="Century Gothic" pitchFamily="34" charset="0"/>
              </a:rPr>
              <a:t>2.H.11</a:t>
            </a:r>
            <a:endParaRPr lang="en-US" dirty="0" smtClean="0">
              <a:latin typeface="Century Gothic" pitchFamily="34" charset="0"/>
            </a:endParaRPr>
          </a:p>
          <a:p>
            <a:pPr marL="0" indent="0" algn="ctr">
              <a:buNone/>
            </a:pPr>
            <a:r>
              <a:rPr lang="en-US" dirty="0" smtClean="0">
                <a:latin typeface="Century Gothic" pitchFamily="34" charset="0"/>
              </a:rPr>
              <a:t>You will have 15 minutes to work.</a:t>
            </a:r>
          </a:p>
          <a:p>
            <a:pPr marL="0" indent="0" algn="ctr">
              <a:buNone/>
            </a:pPr>
            <a:r>
              <a:rPr lang="en-US" dirty="0" smtClean="0">
                <a:latin typeface="Century Gothic" pitchFamily="34" charset="0"/>
              </a:rPr>
              <a:t/>
            </a:r>
            <a:br>
              <a:rPr lang="en-US" dirty="0" smtClean="0">
                <a:latin typeface="Century Gothic" pitchFamily="34" charset="0"/>
              </a:rPr>
            </a:br>
            <a:r>
              <a:rPr lang="en-US" dirty="0" smtClean="0">
                <a:latin typeface="Century Gothic" pitchFamily="34" charset="0"/>
              </a:rPr>
              <a:t>Try </a:t>
            </a:r>
            <a:r>
              <a:rPr lang="en-US" dirty="0" smtClean="0">
                <a:latin typeface="Century Gothic" pitchFamily="34" charset="0"/>
              </a:rPr>
              <a:t>your </a:t>
            </a:r>
            <a:r>
              <a:rPr lang="en-US" dirty="0" smtClean="0">
                <a:latin typeface="Century Gothic" pitchFamily="34" charset="0"/>
              </a:rPr>
              <a:t>Best!</a:t>
            </a:r>
            <a:endParaRPr lang="en-US" b="1" i="1" dirty="0" smtClean="0">
              <a:solidFill>
                <a:srgbClr val="660066"/>
              </a:solidFill>
              <a:latin typeface="Century Gothic" pitchFamily="34" charset="0"/>
            </a:endParaRPr>
          </a:p>
          <a:p>
            <a:pPr marL="0" indent="0" algn="ctr">
              <a:buNone/>
            </a:pPr>
            <a:endParaRPr lang="en-US" dirty="0"/>
          </a:p>
        </p:txBody>
      </p:sp>
      <p:sp>
        <p:nvSpPr>
          <p:cNvPr id="4" name="Footer Placeholder 3"/>
          <p:cNvSpPr>
            <a:spLocks noGrp="1"/>
          </p:cNvSpPr>
          <p:nvPr>
            <p:ph type="ftr" sz="quarter" idx="11"/>
          </p:nvPr>
        </p:nvSpPr>
        <p:spPr/>
        <p:txBody>
          <a:bodyPr/>
          <a:lstStyle/>
          <a:p>
            <a:r>
              <a:rPr lang="en-US" smtClean="0"/>
              <a:t>5th Grade Module 2 – Lesson 28</a:t>
            </a:r>
            <a:endParaRPr lang="en-US" dirty="0"/>
          </a:p>
        </p:txBody>
      </p:sp>
    </p:spTree>
    <p:extLst>
      <p:ext uri="{BB962C8B-B14F-4D97-AF65-F5344CB8AC3E}">
        <p14:creationId xmlns:p14="http://schemas.microsoft.com/office/powerpoint/2010/main" val="27320626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5th Grade Module 2 – Lesson 28</a:t>
            </a:r>
            <a:endParaRPr lang="en-US" dirty="0"/>
          </a:p>
        </p:txBody>
      </p:sp>
      <p:sp>
        <p:nvSpPr>
          <p:cNvPr id="7" name="TextBox 6"/>
          <p:cNvSpPr txBox="1"/>
          <p:nvPr/>
        </p:nvSpPr>
        <p:spPr>
          <a:xfrm>
            <a:off x="1573326" y="120284"/>
            <a:ext cx="6029262" cy="83099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4800" b="1" cap="all" dirty="0" smtClean="0">
                <a:ln w="19050" cmpd="sng">
                  <a:solidFill>
                    <a:schemeClr val="accent4">
                      <a:shade val="50000"/>
                      <a:satMod val="120000"/>
                    </a:schemeClr>
                  </a:solidFill>
                  <a:prstDash val="solid"/>
                </a:ln>
                <a:solidFill>
                  <a:srgbClr val="FF3FCF"/>
                </a:solidFill>
                <a:effectLst>
                  <a:reflection blurRad="12700" stA="28000" endPos="45000" dist="1000" dir="5400000" sy="-100000" algn="bl" rotWithShape="0"/>
                </a:effectLst>
                <a:latin typeface="Marker Felt"/>
                <a:cs typeface="Marker Felt"/>
              </a:rPr>
              <a:t>LET’S Debrief</a:t>
            </a:r>
            <a:endParaRPr lang="en-US" sz="4800" b="1" cap="all" dirty="0">
              <a:ln w="19050" cmpd="sng">
                <a:solidFill>
                  <a:schemeClr val="accent4">
                    <a:shade val="50000"/>
                    <a:satMod val="120000"/>
                  </a:schemeClr>
                </a:solidFill>
                <a:prstDash val="solid"/>
              </a:ln>
              <a:solidFill>
                <a:srgbClr val="FF3FCF"/>
              </a:solidFill>
              <a:effectLst>
                <a:reflection blurRad="12700" stA="28000" endPos="45000" dist="1000" dir="5400000" sy="-100000" algn="bl" rotWithShape="0"/>
              </a:effectLst>
              <a:latin typeface="Marker Felt"/>
              <a:cs typeface="Marker Felt"/>
            </a:endParaRPr>
          </a:p>
        </p:txBody>
      </p:sp>
      <p:sp>
        <p:nvSpPr>
          <p:cNvPr id="2" name="TextBox 1"/>
          <p:cNvSpPr txBox="1"/>
          <p:nvPr/>
        </p:nvSpPr>
        <p:spPr>
          <a:xfrm>
            <a:off x="348466" y="1061772"/>
            <a:ext cx="8478982" cy="489364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285750" indent="-285750">
              <a:buFont typeface="Arial"/>
              <a:buChar char="•"/>
            </a:pPr>
            <a:r>
              <a:rPr lang="en-US" sz="2400" dirty="0" smtClean="0"/>
              <a:t>How are the problems alike? How are they different?</a:t>
            </a:r>
            <a:br>
              <a:rPr lang="en-US" sz="2400" dirty="0" smtClean="0"/>
            </a:br>
            <a:endParaRPr lang="en-US" sz="2400" dirty="0" smtClean="0"/>
          </a:p>
          <a:p>
            <a:pPr marL="285750" indent="-285750">
              <a:buFont typeface="Arial"/>
              <a:buChar char="•"/>
            </a:pPr>
            <a:r>
              <a:rPr lang="en-US" sz="2400" dirty="0" smtClean="0"/>
              <a:t>How was your solution the same and different from those that were demonstrated?</a:t>
            </a:r>
            <a:br>
              <a:rPr lang="en-US" sz="2400" dirty="0" smtClean="0"/>
            </a:br>
            <a:endParaRPr lang="en-US" sz="2400" dirty="0" smtClean="0"/>
          </a:p>
          <a:p>
            <a:pPr marL="285750" indent="-285750">
              <a:buFont typeface="Arial"/>
              <a:buChar char="•"/>
            </a:pPr>
            <a:r>
              <a:rPr lang="en-US" sz="2400" dirty="0" smtClean="0"/>
              <a:t>Did you see other solutions that surprised you or made you see the problem differently?</a:t>
            </a:r>
            <a:br>
              <a:rPr lang="en-US" sz="2400" dirty="0" smtClean="0"/>
            </a:br>
            <a:endParaRPr lang="en-US" sz="2400" dirty="0" smtClean="0"/>
          </a:p>
          <a:p>
            <a:pPr marL="285750" indent="-285750">
              <a:buFont typeface="Arial"/>
              <a:buChar char="•"/>
            </a:pPr>
            <a:r>
              <a:rPr lang="en-US" sz="2400" dirty="0" smtClean="0"/>
              <a:t>Why should we assess reasonableness after solving?</a:t>
            </a:r>
            <a:br>
              <a:rPr lang="en-US" sz="2400" dirty="0" smtClean="0"/>
            </a:br>
            <a:endParaRPr lang="en-US" sz="2400" dirty="0" smtClean="0"/>
          </a:p>
          <a:p>
            <a:pPr marL="285750" indent="-285750">
              <a:buFont typeface="Arial"/>
              <a:buChar char="•"/>
            </a:pPr>
            <a:r>
              <a:rPr lang="en-US" sz="2400" dirty="0" smtClean="0"/>
              <a:t>Sort the problems into those in which the group size is unknown and those in which the size of the group is unknown. There may be some that must be placed into both categories. </a:t>
            </a:r>
          </a:p>
        </p:txBody>
      </p:sp>
    </p:spTree>
    <p:extLst>
      <p:ext uri="{BB962C8B-B14F-4D97-AF65-F5344CB8AC3E}">
        <p14:creationId xmlns:p14="http://schemas.microsoft.com/office/powerpoint/2010/main" val="894355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bldLvl="5"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5th Grade Module 2 – Lesson 28</a:t>
            </a:r>
            <a:endParaRPr lang="en-US" dirty="0"/>
          </a:p>
        </p:txBody>
      </p:sp>
      <p:grpSp>
        <p:nvGrpSpPr>
          <p:cNvPr id="8" name="Group 7"/>
          <p:cNvGrpSpPr/>
          <p:nvPr/>
        </p:nvGrpSpPr>
        <p:grpSpPr>
          <a:xfrm>
            <a:off x="1052545" y="1254851"/>
            <a:ext cx="6727147" cy="3371362"/>
            <a:chOff x="1052545" y="2158762"/>
            <a:chExt cx="6727147" cy="3371362"/>
          </a:xfrm>
        </p:grpSpPr>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52545" y="2158762"/>
              <a:ext cx="6727147" cy="3371362"/>
            </a:xfrm>
            <a:prstGeom prst="rect">
              <a:avLst/>
            </a:prstGeom>
          </p:spPr>
        </p:pic>
        <p:sp>
          <p:nvSpPr>
            <p:cNvPr id="6" name="TextBox 5"/>
            <p:cNvSpPr txBox="1"/>
            <p:nvPr/>
          </p:nvSpPr>
          <p:spPr>
            <a:xfrm>
              <a:off x="2391111" y="2711734"/>
              <a:ext cx="4187305" cy="2308324"/>
            </a:xfrm>
            <a:prstGeom prst="rect">
              <a:avLst/>
            </a:prstGeom>
            <a:solidFill>
              <a:schemeClr val="accent6">
                <a:lumMod val="75000"/>
              </a:schemeClr>
            </a:solidFill>
          </p:spPr>
          <p:txBody>
            <a:bodyPr wrap="square" rtlCol="0">
              <a:spAutoFit/>
            </a:bodyPr>
            <a:lstStyle/>
            <a:p>
              <a:pPr algn="ctr"/>
              <a:r>
                <a:rPr lang="en-US" sz="5400" dirty="0" smtClean="0">
                  <a:latin typeface="Arial Black"/>
                  <a:cs typeface="Arial Black"/>
                </a:rPr>
                <a:t>EXIT</a:t>
              </a:r>
            </a:p>
            <a:p>
              <a:pPr algn="ctr"/>
              <a:r>
                <a:rPr lang="en-US" sz="5400" dirty="0" smtClean="0">
                  <a:latin typeface="Arial Black"/>
                  <a:cs typeface="Arial Black"/>
                </a:rPr>
                <a:t>TICKET</a:t>
              </a:r>
            </a:p>
            <a:p>
              <a:endParaRPr lang="en-US" dirty="0"/>
            </a:p>
            <a:p>
              <a:endParaRPr lang="en-US" dirty="0" smtClean="0"/>
            </a:p>
          </p:txBody>
        </p:sp>
      </p:grpSp>
      <p:sp>
        <p:nvSpPr>
          <p:cNvPr id="2" name="TextBox 1"/>
          <p:cNvSpPr txBox="1"/>
          <p:nvPr/>
        </p:nvSpPr>
        <p:spPr>
          <a:xfrm>
            <a:off x="3252474" y="3531371"/>
            <a:ext cx="2687467" cy="707886"/>
          </a:xfrm>
          <a:prstGeom prst="rect">
            <a:avLst/>
          </a:prstGeom>
          <a:noFill/>
        </p:spPr>
        <p:txBody>
          <a:bodyPr wrap="none" rtlCol="0">
            <a:spAutoFit/>
          </a:bodyPr>
          <a:lstStyle/>
          <a:p>
            <a:r>
              <a:rPr lang="en-US" sz="4000" b="1" dirty="0" smtClean="0"/>
              <a:t>Page </a:t>
            </a:r>
            <a:r>
              <a:rPr lang="en-US" sz="4000" b="1" dirty="0" smtClean="0"/>
              <a:t>2.H.12</a:t>
            </a:r>
            <a:endParaRPr lang="en-US" sz="4000" b="1" dirty="0"/>
          </a:p>
        </p:txBody>
      </p:sp>
    </p:spTree>
    <p:extLst>
      <p:ext uri="{BB962C8B-B14F-4D97-AF65-F5344CB8AC3E}">
        <p14:creationId xmlns:p14="http://schemas.microsoft.com/office/powerpoint/2010/main" val="1961656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0"/>
                                  </p:stCondLst>
                                  <p:childTnLst>
                                    <p:animRot by="21600000">
                                      <p:cBhvr>
                                        <p:cTn id="6" dur="2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8"/>
                                        </p:tgtEl>
                                        <p:attrNameLst>
                                          <p:attrName>r</p:attrName>
                                        </p:attrNameLst>
                                      </p:cBhvr>
                                    </p:animRot>
                                  </p:childTnLst>
                                  <p:subTnLst>
                                    <p:audio>
                                      <p:cMediaNode>
                                        <p:cTn display="0" masterRel="sameClick">
                                          <p:stCondLst>
                                            <p:cond evt="begin" delay="0">
                                              <p:tn val="7"/>
                                            </p:cond>
                                          </p:stCondLst>
                                          <p:endCondLst>
                                            <p:cond evt="onStopAudio" delay="0">
                                              <p:tgtEl>
                                                <p:sldTgt/>
                                              </p:tgtEl>
                                            </p:cond>
                                          </p:endCondLst>
                                        </p:cTn>
                                        <p:tgtEl>
                                          <p:sndTgt r:embed="rId3" name="Drum Roll"/>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entury Gothic" pitchFamily="34" charset="0"/>
              </a:rPr>
              <a:t>Time to Sprint!</a:t>
            </a:r>
            <a:endParaRPr lang="en-US" dirty="0">
              <a:latin typeface="Century Gothic" pitchFamily="34" charset="0"/>
            </a:endParaRPr>
          </a:p>
        </p:txBody>
      </p:sp>
      <p:sp>
        <p:nvSpPr>
          <p:cNvPr id="3" name="TextBox 2"/>
          <p:cNvSpPr txBox="1"/>
          <p:nvPr/>
        </p:nvSpPr>
        <p:spPr>
          <a:xfrm>
            <a:off x="3581400" y="6141937"/>
            <a:ext cx="3597908" cy="369332"/>
          </a:xfrm>
          <a:prstGeom prst="rect">
            <a:avLst/>
          </a:prstGeom>
          <a:noFill/>
        </p:spPr>
        <p:txBody>
          <a:bodyPr wrap="none" rtlCol="0">
            <a:spAutoFit/>
          </a:bodyPr>
          <a:lstStyle/>
          <a:p>
            <a:r>
              <a:rPr lang="en-US" dirty="0" smtClean="0"/>
              <a:t>Your teacher will give you the sprint.</a:t>
            </a:r>
            <a:endParaRPr lang="en-US" dirty="0"/>
          </a:p>
        </p:txBody>
      </p:sp>
      <p:pic>
        <p:nvPicPr>
          <p:cNvPr id="2050" name="Picture 2" descr="http://t3.gstatic.com/images?q=tbn:ANd9GcSEEfmKDYwE44j69-r9CBl0w2fcLdKdOA870A30K0DZu-HZ-FKj:www.muscleprodigy.com/content/articles/home/exercises-to-increase-sprinting-time-274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199" y="1676400"/>
            <a:ext cx="4351309"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4952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en-US" dirty="0" smtClean="0">
                <a:latin typeface="Century Gothic" panose="020B0502020202020204" pitchFamily="34" charset="0"/>
              </a:rPr>
              <a:t>Unit Conversions</a:t>
            </a:r>
            <a:endParaRPr lang="en-US" dirty="0">
              <a:latin typeface="Century Gothic" panose="020B0502020202020204" pitchFamily="34" charset="0"/>
            </a:endParaRPr>
          </a:p>
        </p:txBody>
      </p:sp>
      <p:sp>
        <p:nvSpPr>
          <p:cNvPr id="4" name="Footer Placeholder 3"/>
          <p:cNvSpPr>
            <a:spLocks noGrp="1"/>
          </p:cNvSpPr>
          <p:nvPr>
            <p:ph type="ftr" sz="quarter" idx="11"/>
          </p:nvPr>
        </p:nvSpPr>
        <p:spPr/>
        <p:txBody>
          <a:bodyPr/>
          <a:lstStyle/>
          <a:p>
            <a:r>
              <a:rPr lang="en-US" smtClean="0"/>
              <a:t>5th Grade Module 2 – Lesson 28</a:t>
            </a:r>
            <a:endParaRPr lang="en-US"/>
          </a:p>
        </p:txBody>
      </p:sp>
      <p:sp>
        <p:nvSpPr>
          <p:cNvPr id="6" name="TextBox 5"/>
          <p:cNvSpPr txBox="1"/>
          <p:nvPr/>
        </p:nvSpPr>
        <p:spPr>
          <a:xfrm>
            <a:off x="2628530" y="2116414"/>
            <a:ext cx="3391270" cy="6463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sz="3600" dirty="0"/>
              <a:t>1</a:t>
            </a:r>
            <a:r>
              <a:rPr lang="en-US" sz="3600" dirty="0" smtClean="0"/>
              <a:t> liter = ___ mL</a:t>
            </a:r>
            <a:endParaRPr lang="en-US" sz="3600" dirty="0"/>
          </a:p>
        </p:txBody>
      </p:sp>
      <p:sp>
        <p:nvSpPr>
          <p:cNvPr id="21" name="TextBox 20"/>
          <p:cNvSpPr txBox="1"/>
          <p:nvPr/>
        </p:nvSpPr>
        <p:spPr>
          <a:xfrm>
            <a:off x="2628530" y="2116414"/>
            <a:ext cx="3719004" cy="6463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sz="3600" dirty="0"/>
              <a:t>1</a:t>
            </a:r>
            <a:r>
              <a:rPr lang="en-US" sz="3600" dirty="0" smtClean="0"/>
              <a:t> foot = ___ inches</a:t>
            </a:r>
            <a:endParaRPr lang="en-US" sz="3600" dirty="0"/>
          </a:p>
        </p:txBody>
      </p:sp>
      <p:sp>
        <p:nvSpPr>
          <p:cNvPr id="22" name="TextBox 21"/>
          <p:cNvSpPr txBox="1"/>
          <p:nvPr/>
        </p:nvSpPr>
        <p:spPr>
          <a:xfrm>
            <a:off x="2628530" y="2116413"/>
            <a:ext cx="3719004" cy="6463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sz="3600" dirty="0"/>
              <a:t>1</a:t>
            </a:r>
            <a:r>
              <a:rPr lang="en-US" sz="3600" dirty="0" smtClean="0"/>
              <a:t> kg = ___ g</a:t>
            </a:r>
            <a:endParaRPr lang="en-US" sz="3600" dirty="0"/>
          </a:p>
        </p:txBody>
      </p:sp>
      <p:sp>
        <p:nvSpPr>
          <p:cNvPr id="23" name="TextBox 22"/>
          <p:cNvSpPr txBox="1"/>
          <p:nvPr/>
        </p:nvSpPr>
        <p:spPr>
          <a:xfrm>
            <a:off x="2780930" y="2116414"/>
            <a:ext cx="3391270" cy="6463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sz="3600" dirty="0"/>
              <a:t>1</a:t>
            </a:r>
            <a:r>
              <a:rPr lang="en-US" sz="3600" dirty="0" smtClean="0"/>
              <a:t> </a:t>
            </a:r>
            <a:r>
              <a:rPr lang="en-US" sz="3600" dirty="0" err="1" smtClean="0"/>
              <a:t>lb</a:t>
            </a:r>
            <a:r>
              <a:rPr lang="en-US" sz="3600" dirty="0" smtClean="0"/>
              <a:t> = ___ </a:t>
            </a:r>
            <a:r>
              <a:rPr lang="en-US" sz="3600" dirty="0" err="1" smtClean="0"/>
              <a:t>oz</a:t>
            </a:r>
            <a:endParaRPr lang="en-US" sz="3600" dirty="0"/>
          </a:p>
        </p:txBody>
      </p:sp>
      <p:sp>
        <p:nvSpPr>
          <p:cNvPr id="24" name="TextBox 23"/>
          <p:cNvSpPr txBox="1"/>
          <p:nvPr/>
        </p:nvSpPr>
        <p:spPr>
          <a:xfrm>
            <a:off x="1305017" y="2116411"/>
            <a:ext cx="5042517" cy="6463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3600" dirty="0" smtClean="0"/>
              <a:t>0.854 liters = ____ mL</a:t>
            </a:r>
            <a:endParaRPr lang="en-US" sz="3600" dirty="0"/>
          </a:p>
        </p:txBody>
      </p:sp>
      <p:sp>
        <p:nvSpPr>
          <p:cNvPr id="25" name="TextBox 24"/>
          <p:cNvSpPr txBox="1"/>
          <p:nvPr/>
        </p:nvSpPr>
        <p:spPr>
          <a:xfrm>
            <a:off x="1305017" y="2116410"/>
            <a:ext cx="5042517" cy="6463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3600" dirty="0" smtClean="0"/>
              <a:t>0.028 liters = ____ mL</a:t>
            </a:r>
            <a:endParaRPr lang="en-US" sz="3600" dirty="0"/>
          </a:p>
        </p:txBody>
      </p:sp>
      <p:sp>
        <p:nvSpPr>
          <p:cNvPr id="26" name="TextBox 25"/>
          <p:cNvSpPr txBox="1"/>
          <p:nvPr/>
        </p:nvSpPr>
        <p:spPr>
          <a:xfrm>
            <a:off x="1305018" y="2116409"/>
            <a:ext cx="5069890" cy="6463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3600" dirty="0" smtClean="0"/>
              <a:t>.123 kg = ____ g</a:t>
            </a:r>
            <a:endParaRPr lang="en-US" sz="3600" dirty="0"/>
          </a:p>
        </p:txBody>
      </p:sp>
      <p:sp>
        <p:nvSpPr>
          <p:cNvPr id="27" name="TextBox 26"/>
          <p:cNvSpPr txBox="1"/>
          <p:nvPr/>
        </p:nvSpPr>
        <p:spPr>
          <a:xfrm>
            <a:off x="1305018" y="2116414"/>
            <a:ext cx="5069890" cy="6463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3600" dirty="0" smtClean="0"/>
              <a:t>.094 kg = ____ g</a:t>
            </a:r>
            <a:endParaRPr lang="en-US" sz="3600" dirty="0"/>
          </a:p>
        </p:txBody>
      </p:sp>
    </p:spTree>
    <p:extLst>
      <p:ext uri="{BB962C8B-B14F-4D97-AF65-F5344CB8AC3E}">
        <p14:creationId xmlns:p14="http://schemas.microsoft.com/office/powerpoint/2010/main" val="2940239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1" grpId="0" animBg="1"/>
      <p:bldP spid="22" grpId="0" animBg="1"/>
      <p:bldP spid="23" grpId="0" animBg="1"/>
      <p:bldP spid="24" grpId="0" animBg="1"/>
      <p:bldP spid="25" grpId="0" animBg="1"/>
      <p:bldP spid="26" grpId="0" animBg="1"/>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52700"/>
          </a:xfrm>
        </p:spPr>
        <p:txBody>
          <a:bodyPr/>
          <a:lstStyle/>
          <a:p>
            <a:r>
              <a:rPr lang="en-US" dirty="0" smtClean="0">
                <a:latin typeface="Century Gothic" pitchFamily="34" charset="0"/>
              </a:rPr>
              <a:t>Concept Development</a:t>
            </a:r>
            <a:endParaRPr lang="en-US" dirty="0">
              <a:latin typeface="Century Gothic" pitchFamily="34" charset="0"/>
            </a:endParaRPr>
          </a:p>
        </p:txBody>
      </p:sp>
      <p:sp>
        <p:nvSpPr>
          <p:cNvPr id="3" name="Content Placeholder 2"/>
          <p:cNvSpPr>
            <a:spLocks noGrp="1"/>
          </p:cNvSpPr>
          <p:nvPr>
            <p:ph idx="1"/>
          </p:nvPr>
        </p:nvSpPr>
        <p:spPr>
          <a:xfrm>
            <a:off x="491971" y="1156316"/>
            <a:ext cx="8229600" cy="5046145"/>
          </a:xfrm>
        </p:spPr>
        <p:style>
          <a:lnRef idx="2">
            <a:schemeClr val="accent2"/>
          </a:lnRef>
          <a:fillRef idx="1">
            <a:schemeClr val="lt1"/>
          </a:fillRef>
          <a:effectRef idx="0">
            <a:schemeClr val="accent2"/>
          </a:effectRef>
          <a:fontRef idx="minor">
            <a:schemeClr val="dk1"/>
          </a:fontRef>
        </p:style>
        <p:txBody>
          <a:bodyPr>
            <a:normAutofit/>
          </a:bodyPr>
          <a:lstStyle/>
          <a:p>
            <a:pPr marL="0" indent="0" algn="ctr">
              <a:buNone/>
            </a:pPr>
            <a:r>
              <a:rPr lang="en-US" sz="2400" dirty="0" smtClean="0">
                <a:latin typeface="Century Gothic" pitchFamily="34" charset="0"/>
              </a:rPr>
              <a:t>Ava is saving for a new computer that costs $1,218. She has already saved half of the money. Ava earns $14.00 per hour. How many hours must Ava work in order to save the rest of the money? </a:t>
            </a:r>
            <a:endParaRPr lang="en-US" sz="2400" dirty="0">
              <a:latin typeface="Century Gothic" pitchFamily="34" charset="0"/>
            </a:endParaRPr>
          </a:p>
        </p:txBody>
      </p:sp>
      <p:sp>
        <p:nvSpPr>
          <p:cNvPr id="4" name="Footer Placeholder 3"/>
          <p:cNvSpPr>
            <a:spLocks noGrp="1"/>
          </p:cNvSpPr>
          <p:nvPr>
            <p:ph type="ftr" sz="quarter" idx="11"/>
          </p:nvPr>
        </p:nvSpPr>
        <p:spPr/>
        <p:txBody>
          <a:bodyPr/>
          <a:lstStyle/>
          <a:p>
            <a:r>
              <a:rPr lang="en-US" smtClean="0"/>
              <a:t>5th Grade Module 2 – Lesson 28</a:t>
            </a:r>
            <a:endParaRPr lang="en-US"/>
          </a:p>
        </p:txBody>
      </p:sp>
      <p:sp>
        <p:nvSpPr>
          <p:cNvPr id="5" name="TextBox 4"/>
          <p:cNvSpPr txBox="1"/>
          <p:nvPr/>
        </p:nvSpPr>
        <p:spPr>
          <a:xfrm>
            <a:off x="6241742" y="6202461"/>
            <a:ext cx="2689934" cy="307777"/>
          </a:xfrm>
          <a:prstGeom prst="rect">
            <a:avLst/>
          </a:prstGeom>
          <a:noFill/>
        </p:spPr>
        <p:txBody>
          <a:bodyPr wrap="square" rtlCol="0">
            <a:spAutoFit/>
          </a:bodyPr>
          <a:lstStyle/>
          <a:p>
            <a:r>
              <a:rPr lang="en-US" sz="1400" dirty="0" smtClean="0">
                <a:latin typeface="Century Gothic" pitchFamily="34" charset="0"/>
              </a:rPr>
              <a:t>Solution on next slide…</a:t>
            </a:r>
            <a:endParaRPr lang="en-US" sz="1400" dirty="0">
              <a:latin typeface="Century Gothic" pitchFamily="34" charset="0"/>
            </a:endParaRPr>
          </a:p>
        </p:txBody>
      </p:sp>
    </p:spTree>
    <p:extLst>
      <p:ext uri="{BB962C8B-B14F-4D97-AF65-F5344CB8AC3E}">
        <p14:creationId xmlns:p14="http://schemas.microsoft.com/office/powerpoint/2010/main" val="9298830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2762"/>
            <a:ext cx="8229600" cy="5673402"/>
          </a:xfrm>
        </p:spPr>
        <p:txBody>
          <a:bodyPr/>
          <a:lstStyle/>
          <a:p>
            <a:pPr marL="0" indent="0">
              <a:buNone/>
            </a:pPr>
            <a:r>
              <a:rPr lang="en-US" dirty="0" smtClean="0"/>
              <a:t>                                </a:t>
            </a:r>
            <a:br>
              <a:rPr lang="en-US" dirty="0" smtClean="0"/>
            </a:br>
            <a:r>
              <a:rPr lang="en-US" dirty="0" smtClean="0"/>
              <a:t>                                 $1218</a:t>
            </a:r>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dirty="0"/>
              <a:t> </a:t>
            </a:r>
            <a:r>
              <a:rPr lang="en-US" dirty="0" smtClean="0"/>
              <a:t>                  saved            still needs to save</a:t>
            </a:r>
            <a:br>
              <a:rPr lang="en-US" dirty="0" smtClean="0"/>
            </a:br>
            <a:r>
              <a:rPr lang="en-US" dirty="0" smtClean="0"/>
              <a:t>                                         (How many 14s?)</a:t>
            </a:r>
          </a:p>
          <a:p>
            <a:pPr marL="0" indent="0">
              <a:buNone/>
            </a:pPr>
            <a:endParaRPr lang="en-US" dirty="0"/>
          </a:p>
          <a:p>
            <a:pPr marL="0" indent="0">
              <a:buNone/>
            </a:pPr>
            <a:r>
              <a:rPr lang="en-US" dirty="0" smtClean="0"/>
              <a:t>          Ava needs to work 43.5 more hours.</a:t>
            </a:r>
            <a:endParaRPr lang="en-US" dirty="0"/>
          </a:p>
        </p:txBody>
      </p:sp>
      <p:sp>
        <p:nvSpPr>
          <p:cNvPr id="4" name="Footer Placeholder 3"/>
          <p:cNvSpPr>
            <a:spLocks noGrp="1"/>
          </p:cNvSpPr>
          <p:nvPr>
            <p:ph type="ftr" sz="quarter" idx="11"/>
          </p:nvPr>
        </p:nvSpPr>
        <p:spPr/>
        <p:txBody>
          <a:bodyPr/>
          <a:lstStyle/>
          <a:p>
            <a:r>
              <a:rPr lang="en-US" smtClean="0"/>
              <a:t>5th Grade Module 2 – Lesson 28</a:t>
            </a:r>
            <a:endParaRPr lang="en-US"/>
          </a:p>
        </p:txBody>
      </p:sp>
      <p:sp>
        <p:nvSpPr>
          <p:cNvPr id="5" name="Rectangle 4"/>
          <p:cNvSpPr/>
          <p:nvPr/>
        </p:nvSpPr>
        <p:spPr>
          <a:xfrm>
            <a:off x="1305017" y="2352583"/>
            <a:ext cx="2849733" cy="7279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154750" y="2352583"/>
            <a:ext cx="2849733" cy="7279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Brace 6"/>
          <p:cNvSpPr/>
          <p:nvPr/>
        </p:nvSpPr>
        <p:spPr>
          <a:xfrm rot="16200000">
            <a:off x="3835154" y="-1029812"/>
            <a:ext cx="639192" cy="5699465"/>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Right Brace 7"/>
          <p:cNvSpPr/>
          <p:nvPr/>
        </p:nvSpPr>
        <p:spPr>
          <a:xfrm rot="5400000">
            <a:off x="2410287" y="2136558"/>
            <a:ext cx="639192" cy="2849732"/>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ight Brace 8"/>
          <p:cNvSpPr/>
          <p:nvPr/>
        </p:nvSpPr>
        <p:spPr>
          <a:xfrm rot="5400000">
            <a:off x="5260021" y="2136559"/>
            <a:ext cx="639192" cy="2849732"/>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p:cNvSpPr txBox="1"/>
          <p:nvPr/>
        </p:nvSpPr>
        <p:spPr>
          <a:xfrm>
            <a:off x="2183906" y="2450236"/>
            <a:ext cx="1091954"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3200" dirty="0" smtClean="0"/>
              <a:t>609</a:t>
            </a:r>
            <a:endParaRPr lang="en-US" sz="3200" dirty="0"/>
          </a:p>
        </p:txBody>
      </p:sp>
      <mc:AlternateContent xmlns:mc="http://schemas.openxmlformats.org/markup-compatibility/2006" xmlns:a14="http://schemas.microsoft.com/office/drawing/2010/main">
        <mc:Choice Requires="a14">
          <p:sp>
            <p:nvSpPr>
              <p:cNvPr id="11" name="TextBox 10"/>
              <p:cNvSpPr txBox="1"/>
              <p:nvPr/>
            </p:nvSpPr>
            <p:spPr>
              <a:xfrm>
                <a:off x="4691850" y="2432481"/>
                <a:ext cx="1775533"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3200" dirty="0" smtClean="0"/>
                  <a:t>609 </a:t>
                </a:r>
                <a14:m>
                  <m:oMath xmlns:m="http://schemas.openxmlformats.org/officeDocument/2006/math">
                    <m:r>
                      <a:rPr lang="en-US" sz="3200" i="1" smtClean="0">
                        <a:latin typeface="Cambria Math"/>
                        <a:ea typeface="Cambria Math"/>
                      </a:rPr>
                      <m:t>÷</m:t>
                    </m:r>
                    <m:r>
                      <a:rPr lang="en-US" sz="3200" b="0" i="1" smtClean="0">
                        <a:latin typeface="Cambria Math"/>
                        <a:ea typeface="Cambria Math"/>
                      </a:rPr>
                      <m:t>14</m:t>
                    </m:r>
                  </m:oMath>
                </a14:m>
                <a:endParaRPr lang="en-US" sz="3200" dirty="0"/>
              </a:p>
            </p:txBody>
          </p:sp>
        </mc:Choice>
        <mc:Fallback xmlns="">
          <p:sp>
            <p:nvSpPr>
              <p:cNvPr id="11" name="TextBox 10"/>
              <p:cNvSpPr txBox="1">
                <a:spLocks noRot="1" noChangeAspect="1" noMove="1" noResize="1" noEditPoints="1" noAdjustHandles="1" noChangeArrowheads="1" noChangeShapeType="1" noTextEdit="1"/>
              </p:cNvSpPr>
              <p:nvPr/>
            </p:nvSpPr>
            <p:spPr>
              <a:xfrm>
                <a:off x="4691850" y="2432481"/>
                <a:ext cx="1775533" cy="584775"/>
              </a:xfrm>
              <a:prstGeom prst="rect">
                <a:avLst/>
              </a:prstGeom>
              <a:blipFill rotWithShape="1">
                <a:blip r:embed="rId2"/>
                <a:stretch>
                  <a:fillRect l="-7458" t="-10000" b="-31000"/>
                </a:stretch>
              </a:blipFill>
            </p:spPr>
            <p:txBody>
              <a:bodyPr/>
              <a:lstStyle/>
              <a:p>
                <a:r>
                  <a:rPr lang="en-US">
                    <a:noFill/>
                  </a:rPr>
                  <a:t> </a:t>
                </a:r>
              </a:p>
            </p:txBody>
          </p:sp>
        </mc:Fallback>
      </mc:AlternateContent>
    </p:spTree>
    <p:extLst>
      <p:ext uri="{BB962C8B-B14F-4D97-AF65-F5344CB8AC3E}">
        <p14:creationId xmlns:p14="http://schemas.microsoft.com/office/powerpoint/2010/main" val="9197858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52700"/>
          </a:xfrm>
        </p:spPr>
        <p:txBody>
          <a:bodyPr/>
          <a:lstStyle/>
          <a:p>
            <a:r>
              <a:rPr lang="en-US" dirty="0" smtClean="0">
                <a:latin typeface="Century Gothic" pitchFamily="34" charset="0"/>
              </a:rPr>
              <a:t>Concept Development</a:t>
            </a:r>
            <a:endParaRPr lang="en-US" dirty="0">
              <a:latin typeface="Century Gothic" pitchFamily="34" charset="0"/>
            </a:endParaRPr>
          </a:p>
        </p:txBody>
      </p:sp>
      <p:sp>
        <p:nvSpPr>
          <p:cNvPr id="3" name="Content Placeholder 2"/>
          <p:cNvSpPr>
            <a:spLocks noGrp="1"/>
          </p:cNvSpPr>
          <p:nvPr>
            <p:ph idx="1"/>
          </p:nvPr>
        </p:nvSpPr>
        <p:spPr>
          <a:xfrm>
            <a:off x="491971" y="1156316"/>
            <a:ext cx="8229600" cy="5046145"/>
          </a:xfrm>
        </p:spPr>
        <p:style>
          <a:lnRef idx="2">
            <a:schemeClr val="accent2"/>
          </a:lnRef>
          <a:fillRef idx="1">
            <a:schemeClr val="lt1"/>
          </a:fillRef>
          <a:effectRef idx="0">
            <a:schemeClr val="accent2"/>
          </a:effectRef>
          <a:fontRef idx="minor">
            <a:schemeClr val="dk1"/>
          </a:fontRef>
        </p:style>
        <p:txBody>
          <a:bodyPr>
            <a:normAutofit/>
          </a:bodyPr>
          <a:lstStyle/>
          <a:p>
            <a:pPr marL="0" indent="0" algn="ctr">
              <a:buNone/>
            </a:pPr>
            <a:r>
              <a:rPr lang="en-US" sz="2400" dirty="0" smtClean="0">
                <a:latin typeface="Century Gothic" pitchFamily="34" charset="0"/>
              </a:rPr>
              <a:t>Michael has a collection of 1,104 sports cards. He hopes to sell the collection in packs of 36 cards and make $633.75 when all the packs are sold. If each pack is priced the same, how much should Michael charge per pack? </a:t>
            </a:r>
            <a:endParaRPr lang="en-US" sz="2400" dirty="0">
              <a:latin typeface="Century Gothic" pitchFamily="34" charset="0"/>
            </a:endParaRPr>
          </a:p>
        </p:txBody>
      </p:sp>
      <p:sp>
        <p:nvSpPr>
          <p:cNvPr id="4" name="Footer Placeholder 3"/>
          <p:cNvSpPr>
            <a:spLocks noGrp="1"/>
          </p:cNvSpPr>
          <p:nvPr>
            <p:ph type="ftr" sz="quarter" idx="11"/>
          </p:nvPr>
        </p:nvSpPr>
        <p:spPr/>
        <p:txBody>
          <a:bodyPr/>
          <a:lstStyle/>
          <a:p>
            <a:r>
              <a:rPr lang="en-US" smtClean="0"/>
              <a:t>5th Grade Module 2 – Lesson 28</a:t>
            </a:r>
            <a:endParaRPr lang="en-US"/>
          </a:p>
        </p:txBody>
      </p:sp>
      <p:sp>
        <p:nvSpPr>
          <p:cNvPr id="5" name="TextBox 4"/>
          <p:cNvSpPr txBox="1"/>
          <p:nvPr/>
        </p:nvSpPr>
        <p:spPr>
          <a:xfrm>
            <a:off x="6241742" y="6202461"/>
            <a:ext cx="2689934" cy="307777"/>
          </a:xfrm>
          <a:prstGeom prst="rect">
            <a:avLst/>
          </a:prstGeom>
          <a:noFill/>
        </p:spPr>
        <p:txBody>
          <a:bodyPr wrap="square" rtlCol="0">
            <a:spAutoFit/>
          </a:bodyPr>
          <a:lstStyle/>
          <a:p>
            <a:r>
              <a:rPr lang="en-US" sz="1400" dirty="0" smtClean="0">
                <a:latin typeface="Century Gothic" pitchFamily="34" charset="0"/>
              </a:rPr>
              <a:t>Solution on next slide…</a:t>
            </a:r>
            <a:endParaRPr lang="en-US" sz="1400" dirty="0">
              <a:latin typeface="Century Gothic" pitchFamily="34" charset="0"/>
            </a:endParaRPr>
          </a:p>
        </p:txBody>
      </p:sp>
    </p:spTree>
    <p:extLst>
      <p:ext uri="{BB962C8B-B14F-4D97-AF65-F5344CB8AC3E}">
        <p14:creationId xmlns:p14="http://schemas.microsoft.com/office/powerpoint/2010/main" val="36672915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2762"/>
            <a:ext cx="8229600" cy="5673402"/>
          </a:xfrm>
        </p:spPr>
        <p:txBody>
          <a:bodyPr>
            <a:normAutofit lnSpcReduction="10000"/>
          </a:bodyPr>
          <a:lstStyle/>
          <a:p>
            <a:pPr marL="0" indent="0">
              <a:buNone/>
            </a:pPr>
            <a:r>
              <a:rPr lang="en-US" dirty="0" smtClean="0"/>
              <a:t>                                </a:t>
            </a:r>
            <a:br>
              <a:rPr lang="en-US" dirty="0" smtClean="0"/>
            </a:br>
            <a:r>
              <a:rPr lang="en-US" dirty="0" smtClean="0"/>
              <a:t>                              1404 cards</a:t>
            </a:r>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
            </a:r>
            <a:br>
              <a:rPr lang="en-US" dirty="0" smtClean="0"/>
            </a:br>
            <a:r>
              <a:rPr lang="en-US" dirty="0" smtClean="0"/>
              <a:t>          How many 36’s would fit in 1404?</a:t>
            </a:r>
          </a:p>
          <a:p>
            <a:pPr marL="0" indent="0">
              <a:buNone/>
            </a:pPr>
            <a:r>
              <a:rPr lang="en-US" dirty="0" smtClean="0"/>
              <a:t/>
            </a:r>
            <a:br>
              <a:rPr lang="en-US" dirty="0" smtClean="0"/>
            </a:br>
            <a:endParaRPr lang="en-US" dirty="0" smtClean="0"/>
          </a:p>
          <a:p>
            <a:pPr marL="0" indent="0">
              <a:buNone/>
            </a:pPr>
            <a:endParaRPr lang="en-US" dirty="0"/>
          </a:p>
          <a:p>
            <a:pPr marL="0" indent="0">
              <a:buNone/>
            </a:pPr>
            <a:r>
              <a:rPr lang="en-US" dirty="0" smtClean="0"/>
              <a:t>      Michael should charge $16.25 per pack.</a:t>
            </a:r>
            <a:endParaRPr lang="en-US" dirty="0"/>
          </a:p>
        </p:txBody>
      </p:sp>
      <p:sp>
        <p:nvSpPr>
          <p:cNvPr id="4" name="Footer Placeholder 3"/>
          <p:cNvSpPr>
            <a:spLocks noGrp="1"/>
          </p:cNvSpPr>
          <p:nvPr>
            <p:ph type="ftr" sz="quarter" idx="11"/>
          </p:nvPr>
        </p:nvSpPr>
        <p:spPr/>
        <p:txBody>
          <a:bodyPr/>
          <a:lstStyle/>
          <a:p>
            <a:r>
              <a:rPr lang="en-US" smtClean="0"/>
              <a:t>5th Grade Module 2 – Lesson 28</a:t>
            </a:r>
            <a:endParaRPr lang="en-US"/>
          </a:p>
        </p:txBody>
      </p:sp>
      <p:sp>
        <p:nvSpPr>
          <p:cNvPr id="5" name="Rectangle 4"/>
          <p:cNvSpPr/>
          <p:nvPr/>
        </p:nvSpPr>
        <p:spPr>
          <a:xfrm>
            <a:off x="1305017" y="2352583"/>
            <a:ext cx="5699466" cy="7279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828800" y="2352583"/>
            <a:ext cx="630315" cy="7279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Brace 6"/>
          <p:cNvSpPr/>
          <p:nvPr/>
        </p:nvSpPr>
        <p:spPr>
          <a:xfrm rot="16200000">
            <a:off x="3835154" y="-1029812"/>
            <a:ext cx="639192" cy="5699465"/>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p:cNvSpPr txBox="1"/>
          <p:nvPr/>
        </p:nvSpPr>
        <p:spPr>
          <a:xfrm>
            <a:off x="1367126" y="2547290"/>
            <a:ext cx="408406"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1600" dirty="0" smtClean="0"/>
              <a:t>36</a:t>
            </a:r>
            <a:endParaRPr lang="en-US" sz="2000" dirty="0"/>
          </a:p>
        </p:txBody>
      </p:sp>
      <p:sp>
        <p:nvSpPr>
          <p:cNvPr id="13" name="TextBox 12"/>
          <p:cNvSpPr txBox="1"/>
          <p:nvPr/>
        </p:nvSpPr>
        <p:spPr>
          <a:xfrm>
            <a:off x="1927932" y="2567126"/>
            <a:ext cx="408406"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1600" dirty="0" smtClean="0"/>
              <a:t>36</a:t>
            </a:r>
            <a:endParaRPr lang="en-US" sz="2000" dirty="0"/>
          </a:p>
        </p:txBody>
      </p:sp>
    </p:spTree>
    <p:extLst>
      <p:ext uri="{BB962C8B-B14F-4D97-AF65-F5344CB8AC3E}">
        <p14:creationId xmlns:p14="http://schemas.microsoft.com/office/powerpoint/2010/main" val="5377779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52700"/>
          </a:xfrm>
        </p:spPr>
        <p:txBody>
          <a:bodyPr/>
          <a:lstStyle/>
          <a:p>
            <a:r>
              <a:rPr lang="en-US" dirty="0" smtClean="0">
                <a:latin typeface="Century Gothic" pitchFamily="34" charset="0"/>
              </a:rPr>
              <a:t>Concept Development</a:t>
            </a:r>
            <a:endParaRPr lang="en-US" dirty="0">
              <a:latin typeface="Century Gothic" pitchFamily="34" charset="0"/>
            </a:endParaRPr>
          </a:p>
        </p:txBody>
      </p:sp>
      <p:sp>
        <p:nvSpPr>
          <p:cNvPr id="3" name="Content Placeholder 2"/>
          <p:cNvSpPr>
            <a:spLocks noGrp="1"/>
          </p:cNvSpPr>
          <p:nvPr>
            <p:ph idx="1"/>
          </p:nvPr>
        </p:nvSpPr>
        <p:spPr>
          <a:xfrm>
            <a:off x="491971" y="1156316"/>
            <a:ext cx="8229600" cy="5046145"/>
          </a:xfrm>
        </p:spPr>
        <p:style>
          <a:lnRef idx="2">
            <a:schemeClr val="accent2"/>
          </a:lnRef>
          <a:fillRef idx="1">
            <a:schemeClr val="lt1"/>
          </a:fillRef>
          <a:effectRef idx="0">
            <a:schemeClr val="accent2"/>
          </a:effectRef>
          <a:fontRef idx="minor">
            <a:schemeClr val="dk1"/>
          </a:fontRef>
        </p:style>
        <p:txBody>
          <a:bodyPr>
            <a:normAutofit/>
          </a:bodyPr>
          <a:lstStyle/>
          <a:p>
            <a:pPr marL="0" indent="0" algn="ctr">
              <a:buNone/>
            </a:pPr>
            <a:r>
              <a:rPr lang="en-US" sz="2400" dirty="0" smtClean="0">
                <a:latin typeface="Century Gothic" pitchFamily="34" charset="0"/>
              </a:rPr>
              <a:t>Jim </a:t>
            </a:r>
            <a:r>
              <a:rPr lang="en-US" sz="2400" dirty="0" err="1" smtClean="0">
                <a:latin typeface="Century Gothic" pitchFamily="34" charset="0"/>
              </a:rPr>
              <a:t>Nasium</a:t>
            </a:r>
            <a:r>
              <a:rPr lang="en-US" sz="2400" dirty="0" smtClean="0">
                <a:latin typeface="Century Gothic" pitchFamily="34" charset="0"/>
              </a:rPr>
              <a:t> is building a tree house for his two daughters. He cuts 12 pieces of wood from a board that is 128 inches long. He cuts 5 pieces that measure 15.75 inches each, and 7 pieces evenly cut from what is left. Jim calculates that due to the width of his cutting blade, he will lose a total of 2 inches of wood after making all the cuts. What is the length of each of the seven pieces?</a:t>
            </a:r>
            <a:endParaRPr lang="en-US" sz="2400" dirty="0">
              <a:latin typeface="Century Gothic" pitchFamily="34" charset="0"/>
            </a:endParaRPr>
          </a:p>
        </p:txBody>
      </p:sp>
      <p:sp>
        <p:nvSpPr>
          <p:cNvPr id="4" name="Footer Placeholder 3"/>
          <p:cNvSpPr>
            <a:spLocks noGrp="1"/>
          </p:cNvSpPr>
          <p:nvPr>
            <p:ph type="ftr" sz="quarter" idx="11"/>
          </p:nvPr>
        </p:nvSpPr>
        <p:spPr/>
        <p:txBody>
          <a:bodyPr/>
          <a:lstStyle/>
          <a:p>
            <a:r>
              <a:rPr lang="en-US" smtClean="0"/>
              <a:t>5th Grade Module 2 – Lesson 28</a:t>
            </a:r>
            <a:endParaRPr lang="en-US"/>
          </a:p>
        </p:txBody>
      </p:sp>
      <p:sp>
        <p:nvSpPr>
          <p:cNvPr id="5" name="TextBox 4"/>
          <p:cNvSpPr txBox="1"/>
          <p:nvPr/>
        </p:nvSpPr>
        <p:spPr>
          <a:xfrm>
            <a:off x="6241742" y="6202461"/>
            <a:ext cx="2689934" cy="307777"/>
          </a:xfrm>
          <a:prstGeom prst="rect">
            <a:avLst/>
          </a:prstGeom>
          <a:noFill/>
        </p:spPr>
        <p:txBody>
          <a:bodyPr wrap="square" rtlCol="0">
            <a:spAutoFit/>
          </a:bodyPr>
          <a:lstStyle/>
          <a:p>
            <a:r>
              <a:rPr lang="en-US" sz="1400" dirty="0" smtClean="0">
                <a:latin typeface="Century Gothic" pitchFamily="34" charset="0"/>
              </a:rPr>
              <a:t>Solution on next slide…</a:t>
            </a:r>
            <a:endParaRPr lang="en-US" sz="1400" dirty="0">
              <a:latin typeface="Century Gothic" pitchFamily="34" charset="0"/>
            </a:endParaRPr>
          </a:p>
        </p:txBody>
      </p:sp>
    </p:spTree>
    <p:extLst>
      <p:ext uri="{BB962C8B-B14F-4D97-AF65-F5344CB8AC3E}">
        <p14:creationId xmlns:p14="http://schemas.microsoft.com/office/powerpoint/2010/main" val="9499504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2762"/>
            <a:ext cx="8229600" cy="5673402"/>
          </a:xfrm>
        </p:spPr>
        <p:txBody>
          <a:bodyPr>
            <a:normAutofit fontScale="92500"/>
          </a:bodyPr>
          <a:lstStyle/>
          <a:p>
            <a:pPr marL="0" indent="0">
              <a:buNone/>
            </a:pPr>
            <a:r>
              <a:rPr lang="en-US" dirty="0" smtClean="0"/>
              <a:t>                                </a:t>
            </a:r>
            <a:br>
              <a:rPr lang="en-US" dirty="0" smtClean="0"/>
            </a:br>
            <a:r>
              <a:rPr lang="en-US" dirty="0" smtClean="0"/>
              <a:t>                              </a:t>
            </a:r>
            <a:r>
              <a:rPr lang="en-US" dirty="0" smtClean="0"/>
              <a:t>        128 inches</a:t>
            </a:r>
            <a:endParaRPr lang="en-US" dirty="0"/>
          </a:p>
          <a:p>
            <a:pPr marL="0" indent="0">
              <a:buNone/>
            </a:pPr>
            <a:endParaRPr lang="en-US" dirty="0" smtClean="0"/>
          </a:p>
          <a:p>
            <a:pPr marL="0" indent="0">
              <a:buNone/>
            </a:pPr>
            <a:endParaRPr lang="en-US" dirty="0"/>
          </a:p>
          <a:p>
            <a:pPr marL="0" indent="0">
              <a:buNone/>
            </a:pPr>
            <a:r>
              <a:rPr lang="en-US" dirty="0" smtClean="0"/>
              <a:t/>
            </a:r>
            <a:br>
              <a:rPr lang="en-US" dirty="0" smtClean="0"/>
            </a:br>
            <a:r>
              <a:rPr lang="en-US" dirty="0" smtClean="0"/>
              <a:t>          </a:t>
            </a:r>
          </a:p>
          <a:p>
            <a:pPr marL="0" indent="0">
              <a:buNone/>
            </a:pPr>
            <a:r>
              <a:rPr lang="en-US" dirty="0" smtClean="0"/>
              <a:t/>
            </a:r>
            <a:br>
              <a:rPr lang="en-US" dirty="0" smtClean="0"/>
            </a:br>
            <a:r>
              <a:rPr lang="en-US" dirty="0" smtClean="0"/>
              <a:t>                                                 7 pieces from what’s left</a:t>
            </a:r>
            <a:r>
              <a:rPr lang="en-US" dirty="0" smtClean="0"/>
              <a:t/>
            </a:r>
            <a:br>
              <a:rPr lang="en-US" dirty="0" smtClean="0"/>
            </a:br>
            <a:endParaRPr lang="en-US" dirty="0" smtClean="0"/>
          </a:p>
          <a:p>
            <a:pPr marL="0" indent="0">
              <a:buNone/>
            </a:pPr>
            <a:endParaRPr lang="en-US" dirty="0"/>
          </a:p>
          <a:p>
            <a:pPr marL="0" indent="0">
              <a:buNone/>
            </a:pPr>
            <a:r>
              <a:rPr lang="en-US" dirty="0" smtClean="0"/>
              <a:t>      </a:t>
            </a:r>
            <a:r>
              <a:rPr lang="en-US" dirty="0" smtClean="0"/>
              <a:t>         </a:t>
            </a:r>
            <a:r>
              <a:rPr lang="en-US" dirty="0" smtClean="0"/>
              <a:t>Each of the 7 pieces is 6.75 inches long</a:t>
            </a:r>
            <a:r>
              <a:rPr lang="en-US" dirty="0" smtClean="0"/>
              <a:t>.</a:t>
            </a:r>
            <a:endParaRPr lang="en-US" dirty="0"/>
          </a:p>
        </p:txBody>
      </p:sp>
      <p:sp>
        <p:nvSpPr>
          <p:cNvPr id="4" name="Footer Placeholder 3"/>
          <p:cNvSpPr>
            <a:spLocks noGrp="1"/>
          </p:cNvSpPr>
          <p:nvPr>
            <p:ph type="ftr" sz="quarter" idx="11"/>
          </p:nvPr>
        </p:nvSpPr>
        <p:spPr/>
        <p:txBody>
          <a:bodyPr/>
          <a:lstStyle/>
          <a:p>
            <a:r>
              <a:rPr lang="en-US" smtClean="0"/>
              <a:t>5th Grade Module 2 – Lesson 28</a:t>
            </a:r>
            <a:endParaRPr lang="en-US"/>
          </a:p>
        </p:txBody>
      </p:sp>
      <p:sp>
        <p:nvSpPr>
          <p:cNvPr id="5" name="Rectangle 4"/>
          <p:cNvSpPr/>
          <p:nvPr/>
        </p:nvSpPr>
        <p:spPr>
          <a:xfrm>
            <a:off x="1305016" y="2352583"/>
            <a:ext cx="7219551" cy="7279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148380" y="2352583"/>
            <a:ext cx="845543" cy="7279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Brace 6"/>
          <p:cNvSpPr/>
          <p:nvPr/>
        </p:nvSpPr>
        <p:spPr>
          <a:xfrm rot="16200000">
            <a:off x="4595198" y="-1789855"/>
            <a:ext cx="639192" cy="7219551"/>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p:cNvSpPr txBox="1"/>
          <p:nvPr/>
        </p:nvSpPr>
        <p:spPr>
          <a:xfrm>
            <a:off x="1367126" y="2547290"/>
            <a:ext cx="668151"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1600" dirty="0" smtClean="0"/>
              <a:t>15.75</a:t>
            </a:r>
            <a:endParaRPr lang="en-US" sz="2000" dirty="0"/>
          </a:p>
        </p:txBody>
      </p:sp>
      <p:sp>
        <p:nvSpPr>
          <p:cNvPr id="9" name="TextBox 8"/>
          <p:cNvSpPr txBox="1"/>
          <p:nvPr/>
        </p:nvSpPr>
        <p:spPr>
          <a:xfrm>
            <a:off x="2237075" y="2542450"/>
            <a:ext cx="668151"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1600" dirty="0" smtClean="0"/>
              <a:t>15.75</a:t>
            </a:r>
            <a:endParaRPr lang="en-US" sz="2000" dirty="0"/>
          </a:p>
        </p:txBody>
      </p:sp>
      <p:sp>
        <p:nvSpPr>
          <p:cNvPr id="10" name="TextBox 9"/>
          <p:cNvSpPr txBox="1"/>
          <p:nvPr/>
        </p:nvSpPr>
        <p:spPr>
          <a:xfrm>
            <a:off x="3057626" y="2525573"/>
            <a:ext cx="668151"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1600" dirty="0" smtClean="0"/>
              <a:t>15.75</a:t>
            </a:r>
            <a:endParaRPr lang="en-US" sz="2000" dirty="0"/>
          </a:p>
        </p:txBody>
      </p:sp>
      <p:sp>
        <p:nvSpPr>
          <p:cNvPr id="11" name="TextBox 10"/>
          <p:cNvSpPr txBox="1"/>
          <p:nvPr/>
        </p:nvSpPr>
        <p:spPr>
          <a:xfrm>
            <a:off x="3866784" y="2525573"/>
            <a:ext cx="668151"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1600" dirty="0" smtClean="0"/>
              <a:t>15.75</a:t>
            </a:r>
            <a:endParaRPr lang="en-US" sz="2000" dirty="0"/>
          </a:p>
        </p:txBody>
      </p:sp>
      <p:sp>
        <p:nvSpPr>
          <p:cNvPr id="14" name="TextBox 13"/>
          <p:cNvSpPr txBox="1"/>
          <p:nvPr/>
        </p:nvSpPr>
        <p:spPr>
          <a:xfrm>
            <a:off x="4654663" y="2525573"/>
            <a:ext cx="668151"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1600" dirty="0" smtClean="0"/>
              <a:t>15.75</a:t>
            </a:r>
            <a:endParaRPr lang="en-US" sz="2000" dirty="0"/>
          </a:p>
        </p:txBody>
      </p:sp>
      <p:cxnSp>
        <p:nvCxnSpPr>
          <p:cNvPr id="8" name="Straight Connector 7"/>
          <p:cNvCxnSpPr/>
          <p:nvPr/>
        </p:nvCxnSpPr>
        <p:spPr>
          <a:xfrm>
            <a:off x="3769870" y="2369077"/>
            <a:ext cx="0" cy="727968"/>
          </a:xfrm>
          <a:prstGeom prst="line">
            <a:avLst/>
          </a:prstGeom>
          <a:ln w="2857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4571199" y="2352583"/>
            <a:ext cx="0" cy="727968"/>
          </a:xfrm>
          <a:prstGeom prst="line">
            <a:avLst/>
          </a:prstGeom>
          <a:ln w="2857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5441353" y="2352583"/>
            <a:ext cx="0" cy="727968"/>
          </a:xfrm>
          <a:prstGeom prst="line">
            <a:avLst/>
          </a:prstGeom>
          <a:ln w="2857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8184553" y="2347743"/>
            <a:ext cx="0" cy="727968"/>
          </a:xfrm>
          <a:prstGeom prst="line">
            <a:avLst/>
          </a:prstGeom>
          <a:ln w="2857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8217669" y="2547290"/>
            <a:ext cx="294277"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1600" dirty="0"/>
              <a:t>2</a:t>
            </a:r>
            <a:endParaRPr lang="en-US" sz="2000" dirty="0"/>
          </a:p>
        </p:txBody>
      </p:sp>
      <p:sp>
        <p:nvSpPr>
          <p:cNvPr id="20" name="Right Brace 19"/>
          <p:cNvSpPr/>
          <p:nvPr/>
        </p:nvSpPr>
        <p:spPr>
          <a:xfrm rot="5400000">
            <a:off x="6475328" y="2307032"/>
            <a:ext cx="639192" cy="2707144"/>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94773169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2757</TotalTime>
  <Words>503</Words>
  <Application>Microsoft Office PowerPoint</Application>
  <PresentationFormat>On-screen Show (4:3)</PresentationFormat>
  <Paragraphs>95</Paragraphs>
  <Slides>14</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Arial Black</vt:lpstr>
      <vt:lpstr>Calibri</vt:lpstr>
      <vt:lpstr>Cambria Math</vt:lpstr>
      <vt:lpstr>Century Gothic</vt:lpstr>
      <vt:lpstr>Marker Felt</vt:lpstr>
      <vt:lpstr>Office Theme</vt:lpstr>
      <vt:lpstr>Lesson 28: I can solve division word problems involving multi-digit division with group size unknown and the number of groups unknown.</vt:lpstr>
      <vt:lpstr>Time to Sprint!</vt:lpstr>
      <vt:lpstr>Unit Conversions</vt:lpstr>
      <vt:lpstr>Concept Development</vt:lpstr>
      <vt:lpstr>PowerPoint Presentation</vt:lpstr>
      <vt:lpstr>Concept Development</vt:lpstr>
      <vt:lpstr>PowerPoint Presentation</vt:lpstr>
      <vt:lpstr>Concept Development</vt:lpstr>
      <vt:lpstr>PowerPoint Presentation</vt:lpstr>
      <vt:lpstr>Concept Development</vt:lpstr>
      <vt:lpstr>PowerPoint Presentation</vt:lpstr>
      <vt:lpstr>Get Ready to Complete the Problem Set on Your Own!</vt:lpstr>
      <vt:lpstr>PowerPoint Presentation</vt:lpstr>
      <vt:lpstr>PowerPoint Presentation</vt:lpstr>
    </vt:vector>
  </TitlesOfParts>
  <Company>Mamaroneck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25: I can use basic facts to approximate decimal quotients with two-digit divisors, reasoning about the placement of the decimal point.</dc:title>
  <dc:creator>Leigh-Ann Pieragostini</dc:creator>
  <cp:lastModifiedBy>Michelle O'Connell</cp:lastModifiedBy>
  <cp:revision>67</cp:revision>
  <dcterms:created xsi:type="dcterms:W3CDTF">2014-09-25T01:16:06Z</dcterms:created>
  <dcterms:modified xsi:type="dcterms:W3CDTF">2014-10-05T21:57:23Z</dcterms:modified>
</cp:coreProperties>
</file>